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sldIdLst>
    <p:sldId id="256" r:id="rId2"/>
    <p:sldId id="257" r:id="rId3"/>
    <p:sldId id="268" r:id="rId4"/>
    <p:sldId id="269" r:id="rId5"/>
    <p:sldId id="258" r:id="rId6"/>
    <p:sldId id="259" r:id="rId7"/>
    <p:sldId id="277" r:id="rId8"/>
    <p:sldId id="278" r:id="rId9"/>
    <p:sldId id="279" r:id="rId10"/>
    <p:sldId id="280" r:id="rId11"/>
    <p:sldId id="281" r:id="rId12"/>
    <p:sldId id="260" r:id="rId13"/>
    <p:sldId id="261" r:id="rId14"/>
    <p:sldId id="282" r:id="rId15"/>
    <p:sldId id="283" r:id="rId16"/>
    <p:sldId id="284" r:id="rId17"/>
    <p:sldId id="262" r:id="rId18"/>
    <p:sldId id="285" r:id="rId19"/>
    <p:sldId id="264" r:id="rId20"/>
    <p:sldId id="286" r:id="rId21"/>
    <p:sldId id="287" r:id="rId22"/>
    <p:sldId id="263" r:id="rId23"/>
    <p:sldId id="265" r:id="rId24"/>
    <p:sldId id="266" r:id="rId25"/>
    <p:sldId id="267" r:id="rId26"/>
    <p:sldId id="270" r:id="rId27"/>
    <p:sldId id="272" r:id="rId28"/>
    <p:sldId id="275" r:id="rId29"/>
    <p:sldId id="271" r:id="rId30"/>
    <p:sldId id="276" r:id="rId31"/>
    <p:sldId id="273" r:id="rId32"/>
  </p:sldIdLst>
  <p:sldSz cx="9144000" cy="6858000" type="screen4x3"/>
  <p:notesSz cx="6858000" cy="9144000"/>
  <p:defaultTextStyle>
    <a:defPPr>
      <a:defRPr lang="en-US"/>
    </a:defPPr>
    <a:lvl1pPr algn="r" rtl="0" fontAlgn="base">
      <a:spcBef>
        <a:spcPct val="0"/>
      </a:spcBef>
      <a:spcAft>
        <a:spcPct val="0"/>
      </a:spcAft>
      <a:defRPr sz="2800" kern="1200">
        <a:solidFill>
          <a:schemeClr val="tx1"/>
        </a:solidFill>
        <a:latin typeface="Verdana" pitchFamily="34" charset="0"/>
        <a:ea typeface="+mn-ea"/>
        <a:cs typeface="Arial" pitchFamily="34" charset="0"/>
      </a:defRPr>
    </a:lvl1pPr>
    <a:lvl2pPr marL="457200" algn="r" rtl="0" fontAlgn="base">
      <a:spcBef>
        <a:spcPct val="0"/>
      </a:spcBef>
      <a:spcAft>
        <a:spcPct val="0"/>
      </a:spcAft>
      <a:defRPr sz="2800" kern="1200">
        <a:solidFill>
          <a:schemeClr val="tx1"/>
        </a:solidFill>
        <a:latin typeface="Verdana" pitchFamily="34" charset="0"/>
        <a:ea typeface="+mn-ea"/>
        <a:cs typeface="Arial" pitchFamily="34" charset="0"/>
      </a:defRPr>
    </a:lvl2pPr>
    <a:lvl3pPr marL="914400" algn="r" rtl="0" fontAlgn="base">
      <a:spcBef>
        <a:spcPct val="0"/>
      </a:spcBef>
      <a:spcAft>
        <a:spcPct val="0"/>
      </a:spcAft>
      <a:defRPr sz="2800" kern="1200">
        <a:solidFill>
          <a:schemeClr val="tx1"/>
        </a:solidFill>
        <a:latin typeface="Verdana" pitchFamily="34" charset="0"/>
        <a:ea typeface="+mn-ea"/>
        <a:cs typeface="Arial" pitchFamily="34" charset="0"/>
      </a:defRPr>
    </a:lvl3pPr>
    <a:lvl4pPr marL="1371600" algn="r" rtl="0" fontAlgn="base">
      <a:spcBef>
        <a:spcPct val="0"/>
      </a:spcBef>
      <a:spcAft>
        <a:spcPct val="0"/>
      </a:spcAft>
      <a:defRPr sz="2800" kern="1200">
        <a:solidFill>
          <a:schemeClr val="tx1"/>
        </a:solidFill>
        <a:latin typeface="Verdana" pitchFamily="34" charset="0"/>
        <a:ea typeface="+mn-ea"/>
        <a:cs typeface="Arial" pitchFamily="34" charset="0"/>
      </a:defRPr>
    </a:lvl4pPr>
    <a:lvl5pPr marL="1828800" algn="r" rtl="0" fontAlgn="base">
      <a:spcBef>
        <a:spcPct val="0"/>
      </a:spcBef>
      <a:spcAft>
        <a:spcPct val="0"/>
      </a:spcAft>
      <a:defRPr sz="2800" kern="1200">
        <a:solidFill>
          <a:schemeClr val="tx1"/>
        </a:solidFill>
        <a:latin typeface="Verdana" pitchFamily="34" charset="0"/>
        <a:ea typeface="+mn-ea"/>
        <a:cs typeface="Arial" pitchFamily="34" charset="0"/>
      </a:defRPr>
    </a:lvl5pPr>
    <a:lvl6pPr marL="2286000" algn="r" defTabSz="914400" rtl="1" eaLnBrk="1" latinLnBrk="0" hangingPunct="1">
      <a:defRPr sz="2800" kern="1200">
        <a:solidFill>
          <a:schemeClr val="tx1"/>
        </a:solidFill>
        <a:latin typeface="Verdana" pitchFamily="34" charset="0"/>
        <a:ea typeface="+mn-ea"/>
        <a:cs typeface="Arial" pitchFamily="34" charset="0"/>
      </a:defRPr>
    </a:lvl6pPr>
    <a:lvl7pPr marL="2743200" algn="r" defTabSz="914400" rtl="1" eaLnBrk="1" latinLnBrk="0" hangingPunct="1">
      <a:defRPr sz="2800" kern="1200">
        <a:solidFill>
          <a:schemeClr val="tx1"/>
        </a:solidFill>
        <a:latin typeface="Verdana" pitchFamily="34" charset="0"/>
        <a:ea typeface="+mn-ea"/>
        <a:cs typeface="Arial" pitchFamily="34" charset="0"/>
      </a:defRPr>
    </a:lvl7pPr>
    <a:lvl8pPr marL="3200400" algn="r" defTabSz="914400" rtl="1" eaLnBrk="1" latinLnBrk="0" hangingPunct="1">
      <a:defRPr sz="2800" kern="1200">
        <a:solidFill>
          <a:schemeClr val="tx1"/>
        </a:solidFill>
        <a:latin typeface="Verdana" pitchFamily="34" charset="0"/>
        <a:ea typeface="+mn-ea"/>
        <a:cs typeface="Arial" pitchFamily="34" charset="0"/>
      </a:defRPr>
    </a:lvl8pPr>
    <a:lvl9pPr marL="3657600" algn="r" defTabSz="914400" rtl="1" eaLnBrk="1" latinLnBrk="0" hangingPunct="1">
      <a:defRPr sz="2800" kern="1200">
        <a:solidFill>
          <a:schemeClr val="tx1"/>
        </a:solidFill>
        <a:latin typeface="Verdana" pitchFamily="34"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7411" autoAdjust="0"/>
  </p:normalViewPr>
  <p:slideViewPr>
    <p:cSldViewPr>
      <p:cViewPr varScale="1">
        <p:scale>
          <a:sx n="59" d="100"/>
          <a:sy n="59" d="100"/>
        </p:scale>
        <p:origin x="-1488"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endParaRPr lang="en-US" smtClean="0"/>
          </a:p>
          <a:p>
            <a:pPr lvl="1"/>
            <a:r>
              <a:rPr lang="he-IL" smtClean="0"/>
              <a:t>רמה שנייה</a:t>
            </a:r>
            <a:endParaRPr lang="en-US" smtClean="0"/>
          </a:p>
          <a:p>
            <a:pPr lvl="2"/>
            <a:r>
              <a:rPr lang="he-IL" smtClean="0"/>
              <a:t>רמה שלישית</a:t>
            </a:r>
            <a:endParaRPr lang="en-US" smtClean="0"/>
          </a:p>
          <a:p>
            <a:pPr lvl="3"/>
            <a:r>
              <a:rPr lang="he-IL" smtClean="0"/>
              <a:t>רמה רביעית</a:t>
            </a:r>
            <a:endParaRPr lang="en-US" smtClean="0"/>
          </a:p>
          <a:p>
            <a:pPr lvl="4"/>
            <a:r>
              <a:rPr lang="he-IL" smtClean="0"/>
              <a:t>רמה חמישית</a:t>
            </a:r>
            <a:endParaRPr lang="en-US" smtClean="0"/>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fld id="{7F2B7180-3343-4BA0-9514-7E4716015B6D}" type="slidenum">
              <a:rPr lang="he-IL"/>
              <a:pPr/>
              <a:t>‹#›</a:t>
            </a:fld>
            <a:endParaRPr lang="en-US"/>
          </a:p>
        </p:txBody>
      </p:sp>
    </p:spTree>
    <p:extLst>
      <p:ext uri="{BB962C8B-B14F-4D97-AF65-F5344CB8AC3E}">
        <p14:creationId xmlns:p14="http://schemas.microsoft.com/office/powerpoint/2010/main" val="15558068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33E75-B814-4DEA-A9CD-36021030970C}" type="slidenum">
              <a:rPr lang="he-IL"/>
              <a:pPr/>
              <a:t>2</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he-IL" dirty="0"/>
              <a:t>הצעת המחקר היא מעין שלד של עבודת המחקר. היא מציגה את עיקרי העבודה- יסודות ואת המסד המחקרי שעליה ישען המחקר. במידה רבה זו ה"עבודה שמאחורי הקלעים" ויש בה כדי להצביע על יכולת ניתוח אקדמית ושימוש מושכל במקורות מחקר</a:t>
            </a:r>
            <a:endParaRPr lang="en-US" dirty="0"/>
          </a:p>
        </p:txBody>
      </p:sp>
    </p:spTree>
    <p:extLst>
      <p:ext uri="{BB962C8B-B14F-4D97-AF65-F5344CB8AC3E}">
        <p14:creationId xmlns:p14="http://schemas.microsoft.com/office/powerpoint/2010/main" val="1712490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045249-CA84-4923-A2EC-2B49D7369961}" type="slidenum">
              <a:rPr lang="he-IL"/>
              <a:pPr/>
              <a:t>28</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r>
              <a:rPr lang="he-IL" dirty="0"/>
              <a:t>כמובן תוך הקפדה על חלוקה ומדרג ענייני</a:t>
            </a:r>
          </a:p>
          <a:p>
            <a:r>
              <a:rPr lang="he-IL" dirty="0"/>
              <a:t>(ראשוניים </a:t>
            </a:r>
            <a:r>
              <a:rPr lang="he-IL" dirty="0" smtClean="0"/>
              <a:t>ומשניים, </a:t>
            </a:r>
            <a:r>
              <a:rPr lang="he-IL" dirty="0"/>
              <a:t>שפות שונות)</a:t>
            </a:r>
            <a:endParaRPr lang="en-US" dirty="0"/>
          </a:p>
        </p:txBody>
      </p:sp>
    </p:spTree>
    <p:extLst>
      <p:ext uri="{BB962C8B-B14F-4D97-AF65-F5344CB8AC3E}">
        <p14:creationId xmlns:p14="http://schemas.microsoft.com/office/powerpoint/2010/main" val="1456414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0C793A-8C98-41A9-B56A-4E4A58850B37}" type="slidenum">
              <a:rPr lang="he-IL"/>
              <a:pPr/>
              <a:t>3</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he-IL"/>
              <a:t>להקפיד על אישור נושא העבודה והפנמת הערות והנחיות.</a:t>
            </a:r>
            <a:endParaRPr lang="en-US"/>
          </a:p>
        </p:txBody>
      </p:sp>
    </p:spTree>
    <p:extLst>
      <p:ext uri="{BB962C8B-B14F-4D97-AF65-F5344CB8AC3E}">
        <p14:creationId xmlns:p14="http://schemas.microsoft.com/office/powerpoint/2010/main" val="2001755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70C896-0D94-4CFD-A3FB-EBF36D86C335}" type="slidenum">
              <a:rPr lang="he-IL"/>
              <a:pPr/>
              <a:t>6</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r>
              <a:rPr lang="he-IL" dirty="0"/>
              <a:t>זוהי למעשה המבואה, כאן אתם נדרשים להסביר את הבחירה שלכם (לא למה בחרתם בה, אלא מה שבחרתם). זהו למעשה המסדרון המוביל לכניסה לעומק הדברים. </a:t>
            </a:r>
          </a:p>
          <a:p>
            <a:r>
              <a:rPr lang="he-IL" dirty="0"/>
              <a:t>בסעיף זה אנו </a:t>
            </a:r>
            <a:r>
              <a:rPr lang="he-IL" dirty="0" smtClean="0"/>
              <a:t>מביאים את </a:t>
            </a:r>
            <a:r>
              <a:rPr lang="he-IL" dirty="0"/>
              <a:t>הידע הראשוני לדיון וממקמים עצמנו בנושא, במקום ובזמן.</a:t>
            </a:r>
          </a:p>
          <a:p>
            <a:r>
              <a:rPr lang="he-IL" dirty="0"/>
              <a:t>הנושא: הצגה ממצה ותמציתית של הנושא, כך שגם מי שאינו בקיא בתחום </a:t>
            </a:r>
            <a:r>
              <a:rPr lang="he-IL" dirty="0" smtClean="0"/>
              <a:t>המחקר יוכל </a:t>
            </a:r>
            <a:r>
              <a:rPr lang="he-IL" dirty="0"/>
              <a:t>להבין במה דברים אמורים</a:t>
            </a:r>
          </a:p>
          <a:p>
            <a:r>
              <a:rPr lang="he-IL" dirty="0"/>
              <a:t>מרחב: יתכן כי מדובר במספר זירות: מדינות? ערים או יישובים בתוכן? </a:t>
            </a:r>
          </a:p>
          <a:p>
            <a:r>
              <a:rPr lang="he-IL" dirty="0"/>
              <a:t>במחקר </a:t>
            </a:r>
            <a:r>
              <a:rPr lang="he-IL" dirty="0" err="1"/>
              <a:t>היסטוריוגרפי</a:t>
            </a:r>
            <a:r>
              <a:rPr lang="he-IL" dirty="0"/>
              <a:t> יתכן כי ההפרדה בזירות קשורה למערב מול מזרח, ואז יש </a:t>
            </a:r>
            <a:r>
              <a:rPr lang="he-IL" dirty="0" smtClean="0"/>
              <a:t>להתייחס </a:t>
            </a:r>
            <a:r>
              <a:rPr lang="he-IL" dirty="0"/>
              <a:t>לזירות הנכללות תחת ההגדרות הללו.</a:t>
            </a:r>
          </a:p>
          <a:p>
            <a:endParaRPr lang="en-US" dirty="0"/>
          </a:p>
        </p:txBody>
      </p:sp>
    </p:spTree>
    <p:extLst>
      <p:ext uri="{BB962C8B-B14F-4D97-AF65-F5344CB8AC3E}">
        <p14:creationId xmlns:p14="http://schemas.microsoft.com/office/powerpoint/2010/main" val="1456277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F2AFA1-DEC3-4426-B518-8C563B38FF15}" type="slidenum">
              <a:rPr lang="he-IL"/>
              <a:pPr/>
              <a:t>12</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he-IL" dirty="0"/>
              <a:t>מיפוי העיסוק בתחום המחקר שנבחר: מי כתבו? על מה הם כתבו? כיצד ניתן לאפיין את הכתיבה? על פי גלי מחקר של תקופות? על פי מחקר מערבי ואחר? על פי גישות מחקריות? </a:t>
            </a:r>
          </a:p>
          <a:p>
            <a:r>
              <a:rPr lang="he-IL" dirty="0"/>
              <a:t>יש </a:t>
            </a:r>
            <a:r>
              <a:rPr lang="he-IL" dirty="0" smtClean="0"/>
              <a:t>להתייחס </a:t>
            </a:r>
            <a:r>
              <a:rPr lang="he-IL" dirty="0"/>
              <a:t>גם  לסוגים שונים של מחקרים: כאלו הנוגעים ישירות לנושא וכאלו שתרומתם מסוימת (היסטורית או מתודולוגית). למשל העיסוק בתפקידן של נשים באיראן בתקופת המהפכה של 1979 יצריך </a:t>
            </a:r>
            <a:r>
              <a:rPr lang="he-IL" dirty="0" smtClean="0"/>
              <a:t>התייחסות למחקרים שונים</a:t>
            </a:r>
            <a:r>
              <a:rPr lang="he-IL" dirty="0"/>
              <a:t>: </a:t>
            </a:r>
            <a:r>
              <a:rPr lang="he-IL" dirty="0" smtClean="0"/>
              <a:t>היסטוריה </a:t>
            </a:r>
            <a:r>
              <a:rPr lang="he-IL" dirty="0"/>
              <a:t>של איראן (כללי), מגדר ונשים במזרח התיכון, תפקידן של נשים בתנועות מהפכניות, ספרות </a:t>
            </a:r>
            <a:r>
              <a:rPr lang="he-IL" dirty="0" smtClean="0"/>
              <a:t>תאורטית </a:t>
            </a:r>
            <a:r>
              <a:rPr lang="he-IL" dirty="0"/>
              <a:t>ועוד...</a:t>
            </a:r>
          </a:p>
          <a:p>
            <a:r>
              <a:rPr lang="he-IL" dirty="0"/>
              <a:t>יש </a:t>
            </a:r>
            <a:r>
              <a:rPr lang="he-IL" dirty="0" smtClean="0"/>
              <a:t>להתייחס </a:t>
            </a:r>
            <a:r>
              <a:rPr lang="he-IL" dirty="0"/>
              <a:t>לתרומה של המחקרים עבור הנושא שבחרת והקושי בהם. </a:t>
            </a:r>
          </a:p>
          <a:p>
            <a:r>
              <a:rPr lang="he-IL" dirty="0"/>
              <a:t>מתוך המיפוי והגדרת המקורות והפונקציות שהם ממלאים, יש להציג את התרומה של המחקר </a:t>
            </a:r>
            <a:r>
              <a:rPr lang="he-IL" dirty="0" smtClean="0"/>
              <a:t>בו בחרתם לעסוק ולהתייחס </a:t>
            </a:r>
            <a:r>
              <a:rPr lang="he-IL" dirty="0"/>
              <a:t>לגישות פרשניות שאתם מבקשים להביא לדיון, אם בחרתם בכך</a:t>
            </a:r>
            <a:endParaRPr lang="en-US" dirty="0"/>
          </a:p>
        </p:txBody>
      </p:sp>
    </p:spTree>
    <p:extLst>
      <p:ext uri="{BB962C8B-B14F-4D97-AF65-F5344CB8AC3E}">
        <p14:creationId xmlns:p14="http://schemas.microsoft.com/office/powerpoint/2010/main" val="2087262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AC27D9-83D3-44B4-85B9-DED786551D4B}" type="slidenum">
              <a:rPr lang="he-IL"/>
              <a:pPr/>
              <a:t>13</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pPr algn="r" rtl="1"/>
            <a:r>
              <a:rPr lang="he-IL" dirty="0"/>
              <a:t>שאלות מרכזיות שמשקפות את התרומה של המחקר ואת האופנים שבהם הדבר </a:t>
            </a:r>
            <a:r>
              <a:rPr lang="he-IL" dirty="0" smtClean="0"/>
              <a:t>יוצג. למשל, </a:t>
            </a:r>
            <a:r>
              <a:rPr lang="he-IL" dirty="0"/>
              <a:t>באמצעות בחינת מסמכי בית-דין שרעי הנוגעים לדיני אישות </a:t>
            </a:r>
            <a:r>
              <a:rPr lang="he-IL" dirty="0" smtClean="0"/>
              <a:t>והמתעדים </a:t>
            </a:r>
            <a:r>
              <a:rPr lang="he-IL" dirty="0"/>
              <a:t>את פניותיהן של נשים בין השנים... במדינה ה..., אבקש לשקף את מעמדן.... מכאן שהשאלות יהיו </a:t>
            </a:r>
            <a:r>
              <a:rPr lang="he-IL" dirty="0" smtClean="0"/>
              <a:t>קשורות לעניין </a:t>
            </a:r>
            <a:r>
              <a:rPr lang="he-IL" dirty="0"/>
              <a:t>זה: באלו עניינים פונות בעיקר נשים ומה </a:t>
            </a:r>
            <a:r>
              <a:rPr lang="he-IL" dirty="0" smtClean="0"/>
              <a:t>הייתה </a:t>
            </a:r>
            <a:r>
              <a:rPr lang="he-IL" dirty="0"/>
              <a:t>תשובת בית-הדין? מה ניתן ללמוד מכך על מעמד הנשים או יחסם של..?</a:t>
            </a:r>
          </a:p>
          <a:p>
            <a:pPr algn="r" rtl="1"/>
            <a:r>
              <a:rPr lang="he-IL" dirty="0"/>
              <a:t>. השאלות צריכות להלום את הדיון בסעיפים </a:t>
            </a:r>
            <a:r>
              <a:rPr lang="he-IL" dirty="0" smtClean="0"/>
              <a:t>הקודמים.</a:t>
            </a:r>
            <a:endParaRPr lang="he-IL" dirty="0"/>
          </a:p>
          <a:p>
            <a:pPr algn="r" rtl="1"/>
            <a:r>
              <a:rPr lang="he-IL" dirty="0"/>
              <a:t>בנוגע להנחות היסוד: על בסיסן, על סמך מה שניתן להסיק מהן, נשענת השאלה (במובן מסוים הן ההיגיון המנחה המוביל </a:t>
            </a:r>
            <a:r>
              <a:rPr lang="he-IL" dirty="0" smtClean="0"/>
              <a:t>לשאלה).</a:t>
            </a:r>
            <a:endParaRPr lang="en-US" dirty="0"/>
          </a:p>
        </p:txBody>
      </p:sp>
    </p:spTree>
    <p:extLst>
      <p:ext uri="{BB962C8B-B14F-4D97-AF65-F5344CB8AC3E}">
        <p14:creationId xmlns:p14="http://schemas.microsoft.com/office/powerpoint/2010/main" val="1646411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BD207A-24E3-4623-B49C-3A50F811B51E}" type="slidenum">
              <a:rPr lang="he-IL"/>
              <a:pPr/>
              <a:t>17</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he-IL" dirty="0"/>
              <a:t>כפי שהשאלות מתבססות על הנחות-יסוד, כך גם התשובות המשוערות מתבססות על מסקנות </a:t>
            </a:r>
            <a:r>
              <a:rPr lang="he-IL" dirty="0" smtClean="0"/>
              <a:t>אפשריות.</a:t>
            </a:r>
            <a:endParaRPr lang="he-IL" dirty="0"/>
          </a:p>
          <a:p>
            <a:r>
              <a:rPr lang="he-IL" dirty="0"/>
              <a:t>יש לעגן את הדברים בחומר </a:t>
            </a:r>
            <a:r>
              <a:rPr lang="he-IL" dirty="0" smtClean="0"/>
              <a:t>המחקרי.</a:t>
            </a:r>
            <a:endParaRPr lang="en-US" dirty="0"/>
          </a:p>
        </p:txBody>
      </p:sp>
    </p:spTree>
    <p:extLst>
      <p:ext uri="{BB962C8B-B14F-4D97-AF65-F5344CB8AC3E}">
        <p14:creationId xmlns:p14="http://schemas.microsoft.com/office/powerpoint/2010/main" val="602122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0AE9AB-41E5-46DF-B99B-E0296989D8B3}" type="slidenum">
              <a:rPr lang="he-IL"/>
              <a:pPr/>
              <a:t>19</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pPr marL="0" marR="0" indent="0" algn="r" defTabSz="914400" rtl="1" eaLnBrk="1" fontAlgn="base" latinLnBrk="0" hangingPunct="1">
              <a:lnSpc>
                <a:spcPct val="100000"/>
              </a:lnSpc>
              <a:spcBef>
                <a:spcPct val="30000"/>
              </a:spcBef>
              <a:spcAft>
                <a:spcPct val="0"/>
              </a:spcAft>
              <a:buClrTx/>
              <a:buSzTx/>
              <a:buFontTx/>
              <a:buNone/>
              <a:tabLst/>
              <a:defRPr/>
            </a:pPr>
            <a:r>
              <a:rPr lang="he-IL" dirty="0" smtClean="0"/>
              <a:t>למעשה, כל מקור הוא בעייתי</a:t>
            </a:r>
            <a:r>
              <a:rPr lang="he-IL" baseline="0" dirty="0" smtClean="0"/>
              <a:t> במידה כזו או אחרת.</a:t>
            </a:r>
            <a:r>
              <a:rPr lang="he-IL" dirty="0" smtClean="0"/>
              <a:t> </a:t>
            </a:r>
            <a:endParaRPr lang="en-US" dirty="0" smtClean="0"/>
          </a:p>
          <a:p>
            <a:pPr algn="r" rtl="1"/>
            <a:r>
              <a:rPr lang="he-IL" dirty="0" smtClean="0"/>
              <a:t>מקורות </a:t>
            </a:r>
            <a:r>
              <a:rPr lang="he-IL" dirty="0"/>
              <a:t>שמצריכים </a:t>
            </a:r>
            <a:r>
              <a:rPr lang="he-IL" dirty="0" smtClean="0"/>
              <a:t>התייחסות מיוחדת: </a:t>
            </a:r>
            <a:r>
              <a:rPr lang="he-IL" dirty="0"/>
              <a:t>ספרי </a:t>
            </a:r>
            <a:r>
              <a:rPr lang="he-IL" dirty="0" smtClean="0"/>
              <a:t>זיכרונות </a:t>
            </a:r>
            <a:r>
              <a:rPr lang="he-IL" dirty="0"/>
              <a:t>או אוספים משפחתיים, </a:t>
            </a:r>
            <a:r>
              <a:rPr lang="he-IL" dirty="0" smtClean="0"/>
              <a:t>ראיונות שבעל פה, מקורות </a:t>
            </a:r>
            <a:r>
              <a:rPr lang="he-IL" dirty="0"/>
              <a:t>ארכיוניים, מקורות שיש בהם משום תעמולה או יחס </a:t>
            </a:r>
            <a:r>
              <a:rPr lang="he-IL" dirty="0" smtClean="0"/>
              <a:t>מוטה. </a:t>
            </a:r>
            <a:r>
              <a:rPr lang="he-IL" dirty="0"/>
              <a:t>בסעיף זה מוכיח הכותב כי הוא ער לבעייתיות שיש בשימוש במקורות מסוימים וכי הוא יכול להצביע עליה ולנסות להתגבר עליה באמצעות שימוש במקורות נוספים, או תוך </a:t>
            </a:r>
            <a:r>
              <a:rPr lang="he-IL" dirty="0" smtClean="0"/>
              <a:t>עיון ביקורתי </a:t>
            </a:r>
            <a:r>
              <a:rPr lang="he-IL" dirty="0" err="1"/>
              <a:t>וכו</a:t>
            </a:r>
            <a:r>
              <a:rPr lang="he-IL" dirty="0" smtClean="0"/>
              <a:t>'. לדוגמא:</a:t>
            </a:r>
            <a:r>
              <a:rPr lang="he-IL" baseline="0" dirty="0" smtClean="0"/>
              <a:t> מידת המהימנות של העיתונות הפלסטינית (העירונית) בתקופת המנדט לחקר החברה הנוודית שבנגב.</a:t>
            </a:r>
            <a:r>
              <a:rPr lang="he-IL" dirty="0" smtClean="0"/>
              <a:t> </a:t>
            </a:r>
            <a:endParaRPr lang="en-US" dirty="0"/>
          </a:p>
        </p:txBody>
      </p:sp>
    </p:spTree>
    <p:extLst>
      <p:ext uri="{BB962C8B-B14F-4D97-AF65-F5344CB8AC3E}">
        <p14:creationId xmlns:p14="http://schemas.microsoft.com/office/powerpoint/2010/main" val="1595063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668E6F-26D8-40FC-A453-1C76EB263A53}" type="slidenum">
              <a:rPr lang="he-IL"/>
              <a:pPr/>
              <a:t>23</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he-IL"/>
              <a:t>מי מפחד מאנגלית?</a:t>
            </a:r>
          </a:p>
          <a:p>
            <a:r>
              <a:rPr lang="he-IL"/>
              <a:t>קריאה ממוקדת</a:t>
            </a:r>
            <a:endParaRPr lang="en-US"/>
          </a:p>
        </p:txBody>
      </p:sp>
    </p:spTree>
    <p:extLst>
      <p:ext uri="{BB962C8B-B14F-4D97-AF65-F5344CB8AC3E}">
        <p14:creationId xmlns:p14="http://schemas.microsoft.com/office/powerpoint/2010/main" val="1768869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6F152D-8E66-4067-BD27-CF350CBC52B5}" type="slidenum">
              <a:rPr lang="he-IL"/>
              <a:pPr/>
              <a:t>27</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he-IL" dirty="0"/>
              <a:t>כמובן תוך הקפדה על חלוקה ומדרג ענייני</a:t>
            </a:r>
          </a:p>
          <a:p>
            <a:r>
              <a:rPr lang="he-IL" dirty="0"/>
              <a:t>(ראשוניים </a:t>
            </a:r>
            <a:r>
              <a:rPr lang="he-IL" dirty="0" smtClean="0"/>
              <a:t>ומשניים, </a:t>
            </a:r>
            <a:r>
              <a:rPr lang="he-IL" dirty="0"/>
              <a:t>שפות שונות)</a:t>
            </a:r>
            <a:endParaRPr lang="en-US" dirty="0"/>
          </a:p>
        </p:txBody>
      </p:sp>
    </p:spTree>
    <p:extLst>
      <p:ext uri="{BB962C8B-B14F-4D97-AF65-F5344CB8AC3E}">
        <p14:creationId xmlns:p14="http://schemas.microsoft.com/office/powerpoint/2010/main" val="2377057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8194" name="Group 2"/>
          <p:cNvGrpSpPr>
            <a:grpSpLocks/>
          </p:cNvGrpSpPr>
          <p:nvPr/>
        </p:nvGrpSpPr>
        <p:grpSpPr bwMode="auto">
          <a:xfrm>
            <a:off x="-3222625" y="304800"/>
            <a:ext cx="11909425" cy="4724400"/>
            <a:chOff x="-2030" y="192"/>
            <a:chExt cx="7502" cy="2976"/>
          </a:xfrm>
        </p:grpSpPr>
        <p:sp>
          <p:nvSpPr>
            <p:cNvPr id="819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he-IL"/>
            </a:p>
          </p:txBody>
        </p:sp>
        <p:sp>
          <p:nvSpPr>
            <p:cNvPr id="819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lgn="l"/>
              <a:endParaRPr lang="he-IL" sz="2400">
                <a:latin typeface="Times New Roman" pitchFamily="18" charset="0"/>
              </a:endParaRPr>
            </a:p>
          </p:txBody>
        </p:sp>
        <p:sp>
          <p:nvSpPr>
            <p:cNvPr id="819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lgn="l"/>
              <a:endParaRPr lang="he-IL" sz="1800">
                <a:latin typeface="Arial" pitchFamily="34" charset="0"/>
              </a:endParaRPr>
            </a:p>
          </p:txBody>
        </p:sp>
      </p:grpSp>
      <p:sp>
        <p:nvSpPr>
          <p:cNvPr id="8198" name="Rectangle 6"/>
          <p:cNvSpPr>
            <a:spLocks noGrp="1" noChangeArrowheads="1"/>
          </p:cNvSpPr>
          <p:nvPr>
            <p:ph type="ctrTitle"/>
          </p:nvPr>
        </p:nvSpPr>
        <p:spPr>
          <a:xfrm>
            <a:off x="1443038" y="985838"/>
            <a:ext cx="7239000" cy="1444625"/>
          </a:xfrm>
        </p:spPr>
        <p:txBody>
          <a:bodyPr/>
          <a:lstStyle>
            <a:lvl1pPr>
              <a:defRPr sz="4000"/>
            </a:lvl1pPr>
          </a:lstStyle>
          <a:p>
            <a:r>
              <a:rPr lang="he-IL"/>
              <a:t>לחץ כדי לערוך סגנון כותרת של תבנית בסיס</a:t>
            </a:r>
            <a:endParaRPr lang="en-US"/>
          </a:p>
        </p:txBody>
      </p:sp>
      <p:sp>
        <p:nvSpPr>
          <p:cNvPr id="8199"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he-IL"/>
              <a:t>לחץ כדי לערוך סגנון כותרת משנה של תבנית בסיס</a:t>
            </a:r>
            <a:endParaRPr lang="en-US"/>
          </a:p>
        </p:txBody>
      </p:sp>
      <p:sp>
        <p:nvSpPr>
          <p:cNvPr id="8200" name="Rectangle 8"/>
          <p:cNvSpPr>
            <a:spLocks noGrp="1" noChangeArrowheads="1"/>
          </p:cNvSpPr>
          <p:nvPr>
            <p:ph type="dt" sz="half" idx="2"/>
          </p:nvPr>
        </p:nvSpPr>
        <p:spPr/>
        <p:txBody>
          <a:bodyPr/>
          <a:lstStyle>
            <a:lvl1pPr>
              <a:defRPr/>
            </a:lvl1pPr>
          </a:lstStyle>
          <a:p>
            <a:endParaRPr lang="en-US"/>
          </a:p>
        </p:txBody>
      </p:sp>
      <p:sp>
        <p:nvSpPr>
          <p:cNvPr id="8201" name="Rectangle 9"/>
          <p:cNvSpPr>
            <a:spLocks noGrp="1" noChangeArrowheads="1"/>
          </p:cNvSpPr>
          <p:nvPr>
            <p:ph type="ftr" sz="quarter" idx="3"/>
          </p:nvPr>
        </p:nvSpPr>
        <p:spPr/>
        <p:txBody>
          <a:bodyPr/>
          <a:lstStyle>
            <a:lvl1pPr>
              <a:defRPr/>
            </a:lvl1pPr>
          </a:lstStyle>
          <a:p>
            <a:endParaRPr lang="en-US"/>
          </a:p>
        </p:txBody>
      </p:sp>
      <p:sp>
        <p:nvSpPr>
          <p:cNvPr id="8202" name="Rectangle 10"/>
          <p:cNvSpPr>
            <a:spLocks noGrp="1" noChangeArrowheads="1"/>
          </p:cNvSpPr>
          <p:nvPr>
            <p:ph type="sldNum" sz="quarter" idx="4"/>
          </p:nvPr>
        </p:nvSpPr>
        <p:spPr/>
        <p:txBody>
          <a:bodyPr/>
          <a:lstStyle>
            <a:lvl1pPr>
              <a:defRPr/>
            </a:lvl1pPr>
          </a:lstStyle>
          <a:p>
            <a:fld id="{9F682B1E-31F0-4F2E-9C1E-85A06F9C8DC9}" type="slidenum">
              <a:rPr lang="he-IL"/>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6B9A684A-9A52-43E6-8A4A-A7C2677FE296}" type="slidenum">
              <a:rPr lang="he-IL"/>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56413" y="301625"/>
            <a:ext cx="1827212" cy="564038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1370013" y="301625"/>
            <a:ext cx="5334000" cy="564038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F42BD089-7EF0-491F-AD33-9BD6BA331CAE}" type="slidenum">
              <a:rPr lang="he-IL"/>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B0D68A2C-7AA5-47FE-BCAE-64277BA03B03}" type="slidenum">
              <a:rPr lang="he-IL"/>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2AEAE368-B609-4C7F-A2B8-E94E04D0F6D1}" type="slidenum">
              <a:rPr lang="he-IL"/>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
        <p:nvSpPr>
          <p:cNvPr id="7" name="מציין מיקום של מספר שקופית 6"/>
          <p:cNvSpPr>
            <a:spLocks noGrp="1"/>
          </p:cNvSpPr>
          <p:nvPr>
            <p:ph type="sldNum" sz="quarter" idx="12"/>
          </p:nvPr>
        </p:nvSpPr>
        <p:spPr/>
        <p:txBody>
          <a:bodyPr/>
          <a:lstStyle>
            <a:lvl1pPr>
              <a:defRPr/>
            </a:lvl1pPr>
          </a:lstStyle>
          <a:p>
            <a:fld id="{F64A5886-18D1-4F73-BBBF-414872E3D55C}" type="slidenum">
              <a:rPr lang="he-IL"/>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p>
        </p:txBody>
      </p:sp>
      <p:sp>
        <p:nvSpPr>
          <p:cNvPr id="8" name="מציין מיקום של כותרת תחתונה 7"/>
          <p:cNvSpPr>
            <a:spLocks noGrp="1"/>
          </p:cNvSpPr>
          <p:nvPr>
            <p:ph type="ftr" sz="quarter" idx="11"/>
          </p:nvPr>
        </p:nvSpPr>
        <p:spPr/>
        <p:txBody>
          <a:bodyPr/>
          <a:lstStyle>
            <a:lvl1pPr>
              <a:defRPr/>
            </a:lvl1pPr>
          </a:lstStyle>
          <a:p>
            <a:endParaRPr lang="en-US"/>
          </a:p>
        </p:txBody>
      </p:sp>
      <p:sp>
        <p:nvSpPr>
          <p:cNvPr id="9" name="מציין מיקום של מספר שקופית 8"/>
          <p:cNvSpPr>
            <a:spLocks noGrp="1"/>
          </p:cNvSpPr>
          <p:nvPr>
            <p:ph type="sldNum" sz="quarter" idx="12"/>
          </p:nvPr>
        </p:nvSpPr>
        <p:spPr/>
        <p:txBody>
          <a:bodyPr/>
          <a:lstStyle>
            <a:lvl1pPr>
              <a:defRPr/>
            </a:lvl1pPr>
          </a:lstStyle>
          <a:p>
            <a:fld id="{D782ABDE-9FEE-4E8D-BFCE-26217FF02403}" type="slidenum">
              <a:rPr lang="he-IL"/>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p>
        </p:txBody>
      </p:sp>
      <p:sp>
        <p:nvSpPr>
          <p:cNvPr id="4" name="מציין מיקום של כותרת תחתונה 3"/>
          <p:cNvSpPr>
            <a:spLocks noGrp="1"/>
          </p:cNvSpPr>
          <p:nvPr>
            <p:ph type="ftr" sz="quarter" idx="11"/>
          </p:nvPr>
        </p:nvSpPr>
        <p:spPr/>
        <p:txBody>
          <a:bodyPr/>
          <a:lstStyle>
            <a:lvl1pPr>
              <a:defRPr/>
            </a:lvl1pPr>
          </a:lstStyle>
          <a:p>
            <a:endParaRPr lang="en-US"/>
          </a:p>
        </p:txBody>
      </p:sp>
      <p:sp>
        <p:nvSpPr>
          <p:cNvPr id="5" name="מציין מיקום של מספר שקופית 4"/>
          <p:cNvSpPr>
            <a:spLocks noGrp="1"/>
          </p:cNvSpPr>
          <p:nvPr>
            <p:ph type="sldNum" sz="quarter" idx="12"/>
          </p:nvPr>
        </p:nvSpPr>
        <p:spPr/>
        <p:txBody>
          <a:bodyPr/>
          <a:lstStyle>
            <a:lvl1pPr>
              <a:defRPr/>
            </a:lvl1pPr>
          </a:lstStyle>
          <a:p>
            <a:fld id="{613D7F4B-9E27-4CA7-BC4A-2D7CD1B8B9D3}" type="slidenum">
              <a:rPr lang="he-IL"/>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p>
        </p:txBody>
      </p:sp>
      <p:sp>
        <p:nvSpPr>
          <p:cNvPr id="3" name="מציין מיקום של כותרת תחתונה 2"/>
          <p:cNvSpPr>
            <a:spLocks noGrp="1"/>
          </p:cNvSpPr>
          <p:nvPr>
            <p:ph type="ftr" sz="quarter" idx="11"/>
          </p:nvPr>
        </p:nvSpPr>
        <p:spPr/>
        <p:txBody>
          <a:bodyPr/>
          <a:lstStyle>
            <a:lvl1pPr>
              <a:defRPr/>
            </a:lvl1pPr>
          </a:lstStyle>
          <a:p>
            <a:endParaRPr lang="en-US"/>
          </a:p>
        </p:txBody>
      </p:sp>
      <p:sp>
        <p:nvSpPr>
          <p:cNvPr id="4" name="מציין מיקום של מספר שקופית 3"/>
          <p:cNvSpPr>
            <a:spLocks noGrp="1"/>
          </p:cNvSpPr>
          <p:nvPr>
            <p:ph type="sldNum" sz="quarter" idx="12"/>
          </p:nvPr>
        </p:nvSpPr>
        <p:spPr/>
        <p:txBody>
          <a:bodyPr/>
          <a:lstStyle>
            <a:lvl1pPr>
              <a:defRPr/>
            </a:lvl1pPr>
          </a:lstStyle>
          <a:p>
            <a:fld id="{756DF5B0-25CB-4CDE-A9BD-BA7552CE61D7}" type="slidenum">
              <a:rPr lang="he-IL"/>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
        <p:nvSpPr>
          <p:cNvPr id="7" name="מציין מיקום של מספר שקופית 6"/>
          <p:cNvSpPr>
            <a:spLocks noGrp="1"/>
          </p:cNvSpPr>
          <p:nvPr>
            <p:ph type="sldNum" sz="quarter" idx="12"/>
          </p:nvPr>
        </p:nvSpPr>
        <p:spPr/>
        <p:txBody>
          <a:bodyPr/>
          <a:lstStyle>
            <a:lvl1pPr>
              <a:defRPr/>
            </a:lvl1pPr>
          </a:lstStyle>
          <a:p>
            <a:fld id="{4893F339-84B0-46ED-BF49-58D4F6BA965A}" type="slidenum">
              <a:rPr lang="he-IL"/>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
        <p:nvSpPr>
          <p:cNvPr id="7" name="מציין מיקום של מספר שקופית 6"/>
          <p:cNvSpPr>
            <a:spLocks noGrp="1"/>
          </p:cNvSpPr>
          <p:nvPr>
            <p:ph type="sldNum" sz="quarter" idx="12"/>
          </p:nvPr>
        </p:nvSpPr>
        <p:spPr/>
        <p:txBody>
          <a:bodyPr/>
          <a:lstStyle>
            <a:lvl1pPr>
              <a:defRPr/>
            </a:lvl1pPr>
          </a:lstStyle>
          <a:p>
            <a:fld id="{8A38C758-3D00-4945-B466-173C9F4AD96A}" type="slidenum">
              <a:rPr lang="he-IL"/>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3238500" y="0"/>
            <a:ext cx="11925300" cy="3810000"/>
            <a:chOff x="-2040" y="0"/>
            <a:chExt cx="7512" cy="2400"/>
          </a:xfrm>
        </p:grpSpPr>
        <p:sp>
          <p:nvSpPr>
            <p:cNvPr id="7171"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algn="l"/>
              <a:endParaRPr lang="he-IL" sz="2400">
                <a:latin typeface="Times New Roman" pitchFamily="18" charset="0"/>
              </a:endParaRPr>
            </a:p>
          </p:txBody>
        </p:sp>
        <p:sp>
          <p:nvSpPr>
            <p:cNvPr id="7172"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algn="l"/>
              <a:endParaRPr lang="he-IL" sz="1800">
                <a:latin typeface="Arial" pitchFamily="34" charset="0"/>
              </a:endParaRPr>
            </a:p>
          </p:txBody>
        </p:sp>
        <p:sp>
          <p:nvSpPr>
            <p:cNvPr id="7173"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he-IL"/>
            </a:p>
          </p:txBody>
        </p:sp>
      </p:grpSp>
      <p:sp>
        <p:nvSpPr>
          <p:cNvPr id="7174"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he-IL" smtClean="0"/>
              <a:t>לחץ כדי לערוך סגנון כותרת של תבנית בסיס</a:t>
            </a:r>
            <a:endParaRPr lang="en-US" smtClean="0"/>
          </a:p>
        </p:txBody>
      </p:sp>
      <p:sp>
        <p:nvSpPr>
          <p:cNvPr id="7175"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endParaRPr lang="en-US" smtClean="0"/>
          </a:p>
          <a:p>
            <a:pPr lvl="1"/>
            <a:r>
              <a:rPr lang="he-IL" smtClean="0"/>
              <a:t>רמה שנייה</a:t>
            </a:r>
            <a:endParaRPr lang="en-US" smtClean="0"/>
          </a:p>
          <a:p>
            <a:pPr lvl="2"/>
            <a:r>
              <a:rPr lang="he-IL" smtClean="0"/>
              <a:t>רמה שלישית</a:t>
            </a:r>
            <a:endParaRPr lang="en-US" smtClean="0"/>
          </a:p>
          <a:p>
            <a:pPr lvl="3"/>
            <a:r>
              <a:rPr lang="he-IL" smtClean="0"/>
              <a:t>רמה רביעית</a:t>
            </a:r>
            <a:endParaRPr lang="en-US" smtClean="0"/>
          </a:p>
          <a:p>
            <a:pPr lvl="4"/>
            <a:r>
              <a:rPr lang="he-IL" smtClean="0"/>
              <a:t>רמה חמישית</a:t>
            </a:r>
            <a:endParaRPr lang="en-US" smtClean="0"/>
          </a:p>
        </p:txBody>
      </p:sp>
      <p:sp>
        <p:nvSpPr>
          <p:cNvPr id="7176"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7177"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p>
        </p:txBody>
      </p:sp>
      <p:sp>
        <p:nvSpPr>
          <p:cNvPr id="7178"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9C35B6FF-1C66-43F7-9E13-A08CF055E5F1}" type="slidenum">
              <a:rPr lang="he-IL"/>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pitchFamily="34" charset="0"/>
          <a:cs typeface="Arial" pitchFamily="34" charset="0"/>
        </a:defRPr>
      </a:lvl2pPr>
      <a:lvl3pPr algn="l" rtl="0" fontAlgn="base">
        <a:spcBef>
          <a:spcPct val="0"/>
        </a:spcBef>
        <a:spcAft>
          <a:spcPct val="0"/>
        </a:spcAft>
        <a:defRPr sz="3600">
          <a:solidFill>
            <a:schemeClr val="tx2"/>
          </a:solidFill>
          <a:latin typeface="Arial" pitchFamily="34" charset="0"/>
          <a:cs typeface="Arial" pitchFamily="34" charset="0"/>
        </a:defRPr>
      </a:lvl3pPr>
      <a:lvl4pPr algn="l" rtl="0" fontAlgn="base">
        <a:spcBef>
          <a:spcPct val="0"/>
        </a:spcBef>
        <a:spcAft>
          <a:spcPct val="0"/>
        </a:spcAft>
        <a:defRPr sz="3600">
          <a:solidFill>
            <a:schemeClr val="tx2"/>
          </a:solidFill>
          <a:latin typeface="Arial" pitchFamily="34" charset="0"/>
          <a:cs typeface="Arial" pitchFamily="34" charset="0"/>
        </a:defRPr>
      </a:lvl4pPr>
      <a:lvl5pPr algn="l" rtl="0" fontAlgn="base">
        <a:spcBef>
          <a:spcPct val="0"/>
        </a:spcBef>
        <a:spcAft>
          <a:spcPct val="0"/>
        </a:spcAft>
        <a:defRPr sz="3600">
          <a:solidFill>
            <a:schemeClr val="tx2"/>
          </a:solidFill>
          <a:latin typeface="Arial" pitchFamily="34" charset="0"/>
          <a:cs typeface="Arial" pitchFamily="34" charset="0"/>
        </a:defRPr>
      </a:lvl5pPr>
      <a:lvl6pPr marL="457200" algn="l" rtl="0" fontAlgn="base">
        <a:spcBef>
          <a:spcPct val="0"/>
        </a:spcBef>
        <a:spcAft>
          <a:spcPct val="0"/>
        </a:spcAft>
        <a:defRPr sz="3600">
          <a:solidFill>
            <a:schemeClr val="tx2"/>
          </a:solidFill>
          <a:latin typeface="Arial" pitchFamily="34" charset="0"/>
          <a:cs typeface="Arial" pitchFamily="34" charset="0"/>
        </a:defRPr>
      </a:lvl6pPr>
      <a:lvl7pPr marL="914400" algn="l" rtl="0" fontAlgn="base">
        <a:spcBef>
          <a:spcPct val="0"/>
        </a:spcBef>
        <a:spcAft>
          <a:spcPct val="0"/>
        </a:spcAft>
        <a:defRPr sz="3600">
          <a:solidFill>
            <a:schemeClr val="tx2"/>
          </a:solidFill>
          <a:latin typeface="Arial" pitchFamily="34" charset="0"/>
          <a:cs typeface="Arial" pitchFamily="34" charset="0"/>
        </a:defRPr>
      </a:lvl7pPr>
      <a:lvl8pPr marL="1371600" algn="l" rtl="0" fontAlgn="base">
        <a:spcBef>
          <a:spcPct val="0"/>
        </a:spcBef>
        <a:spcAft>
          <a:spcPct val="0"/>
        </a:spcAft>
        <a:defRPr sz="3600">
          <a:solidFill>
            <a:schemeClr val="tx2"/>
          </a:solidFill>
          <a:latin typeface="Arial" pitchFamily="34" charset="0"/>
          <a:cs typeface="Arial" pitchFamily="34" charset="0"/>
        </a:defRPr>
      </a:lvl8pPr>
      <a:lvl9pPr marL="1828800" algn="l" rtl="0" fontAlgn="base">
        <a:spcBef>
          <a:spcPct val="0"/>
        </a:spcBef>
        <a:spcAft>
          <a:spcPct val="0"/>
        </a:spcAft>
        <a:defRPr sz="36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620713"/>
            <a:ext cx="8532812" cy="1809750"/>
          </a:xfrm>
        </p:spPr>
        <p:txBody>
          <a:bodyPr/>
          <a:lstStyle/>
          <a:p>
            <a:pPr algn="r" rtl="1"/>
            <a:r>
              <a:rPr lang="he-IL" b="1">
                <a:effectLst>
                  <a:outerShdw blurRad="38100" dist="38100" dir="2700000" algn="tl">
                    <a:srgbClr val="C0C0C0"/>
                  </a:outerShdw>
                </a:effectLst>
                <a:cs typeface="David" pitchFamily="2" charset="-79"/>
              </a:rPr>
              <a:t>הנחיות להגשת פרויקט גמר (הצעת-מחקר)</a:t>
            </a:r>
            <a:endParaRPr lang="en-US" b="1">
              <a:effectLst>
                <a:outerShdw blurRad="38100" dist="38100" dir="2700000" algn="tl">
                  <a:srgbClr val="C0C0C0"/>
                </a:outerShdw>
              </a:effectLst>
              <a:cs typeface="David" pitchFamily="2" charset="-79"/>
            </a:endParaRPr>
          </a:p>
        </p:txBody>
      </p:sp>
      <p:sp>
        <p:nvSpPr>
          <p:cNvPr id="2051" name="Rectangle 3"/>
          <p:cNvSpPr>
            <a:spLocks noGrp="1" noChangeArrowheads="1"/>
          </p:cNvSpPr>
          <p:nvPr>
            <p:ph type="subTitle" idx="1"/>
          </p:nvPr>
        </p:nvSpPr>
        <p:spPr/>
        <p:txBody>
          <a:bodyPr/>
          <a:lstStyle/>
          <a:p>
            <a:pPr algn="ctr"/>
            <a:r>
              <a:rPr lang="he-IL" sz="3600" dirty="0">
                <a:cs typeface="David" pitchFamily="2" charset="-79"/>
              </a:rPr>
              <a:t>לתלמידי </a:t>
            </a:r>
            <a:r>
              <a:rPr lang="he-IL" sz="3600" dirty="0" smtClean="0">
                <a:cs typeface="David" pitchFamily="2" charset="-79"/>
              </a:rPr>
              <a:t>תכנית </a:t>
            </a:r>
            <a:r>
              <a:rPr lang="he-IL" sz="3600" dirty="0">
                <a:cs typeface="David" pitchFamily="2" charset="-79"/>
              </a:rPr>
              <a:t>בכירים לתואר השני</a:t>
            </a:r>
            <a:endParaRPr lang="en-US" sz="3600" dirty="0">
              <a:cs typeface="David" pitchFamily="2" charset="-79"/>
            </a:endParaRPr>
          </a:p>
          <a:p>
            <a:pPr algn="ctr"/>
            <a:r>
              <a:rPr lang="he-IL" sz="3600" dirty="0">
                <a:cs typeface="David" pitchFamily="2" charset="-79"/>
              </a:rPr>
              <a:t>בלימודי </a:t>
            </a:r>
            <a:r>
              <a:rPr lang="he-IL" sz="3600" dirty="0" smtClean="0">
                <a:cs typeface="David" pitchFamily="2" charset="-79"/>
              </a:rPr>
              <a:t>המזרח התיכון בן-זמננו</a:t>
            </a:r>
            <a:endParaRPr lang="en-US" sz="3600" dirty="0">
              <a:cs typeface="David"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0013" y="301625"/>
            <a:ext cx="7313612" cy="607095"/>
          </a:xfrm>
        </p:spPr>
        <p:txBody>
          <a:bodyPr/>
          <a:lstStyle/>
          <a:p>
            <a:pPr algn="ctr" rtl="1"/>
            <a:r>
              <a:rPr lang="he-IL" b="1" u="sng" dirty="0" smtClean="0"/>
              <a:t>הגדרת מרחב </a:t>
            </a:r>
            <a:r>
              <a:rPr lang="he-IL" b="1" u="sng" dirty="0"/>
              <a:t>וזמן</a:t>
            </a:r>
          </a:p>
        </p:txBody>
      </p:sp>
      <p:sp>
        <p:nvSpPr>
          <p:cNvPr id="3" name="מציין מיקום תוכן 2"/>
          <p:cNvSpPr>
            <a:spLocks noGrp="1"/>
          </p:cNvSpPr>
          <p:nvPr>
            <p:ph idx="1"/>
          </p:nvPr>
        </p:nvSpPr>
        <p:spPr>
          <a:xfrm>
            <a:off x="1370013" y="1484784"/>
            <a:ext cx="7313612" cy="4752528"/>
          </a:xfrm>
        </p:spPr>
        <p:txBody>
          <a:bodyPr/>
          <a:lstStyle/>
          <a:p>
            <a:pPr marL="0" indent="0" algn="just" rtl="1">
              <a:buNone/>
            </a:pPr>
            <a:r>
              <a:rPr lang="he-IL" sz="2700" dirty="0"/>
              <a:t>ההתמקדות במשפחות אל-</a:t>
            </a:r>
            <a:r>
              <a:rPr lang="he-IL" sz="2700" dirty="0" err="1"/>
              <a:t>ג'עברי</a:t>
            </a:r>
            <a:r>
              <a:rPr lang="he-IL" sz="2700" dirty="0"/>
              <a:t> ואל-מצרי מגדירה את הגדה המערבית כמרחב המחקר. תחום הזמן נקבע בניסיון לכלול, הן את הופעתם והבשלתם של תהליכים רחבים בגדה, והן תהליכים בעלי חשיבות פרטנית למשפחות ולהקשר המקומי שלהן. 1964 נבחרה כשנת הפתיחה בשל התגובות הראשונות בגדה להופעת אש"ף. הנראטיב הקיים מאפשר, לכאורה, לסיים את המחקר בבחירות 1976. אך המחקר המוצע רואה בבחירות הללו אירוע שאיננו משקף הבשלה סופית של תהליכים חברתיים ופוליטיים חדשניים. </a:t>
            </a:r>
          </a:p>
        </p:txBody>
      </p:sp>
    </p:spTree>
    <p:extLst>
      <p:ext uri="{BB962C8B-B14F-4D97-AF65-F5344CB8AC3E}">
        <p14:creationId xmlns:p14="http://schemas.microsoft.com/office/powerpoint/2010/main" val="34265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0013" y="301625"/>
            <a:ext cx="7313612" cy="607095"/>
          </a:xfrm>
        </p:spPr>
        <p:txBody>
          <a:bodyPr/>
          <a:lstStyle/>
          <a:p>
            <a:pPr algn="r" rtl="1"/>
            <a:r>
              <a:rPr lang="he-IL" dirty="0" smtClean="0">
                <a:solidFill>
                  <a:schemeClr val="tx1"/>
                </a:solidFill>
              </a:rPr>
              <a:t>מרחב וזמן - המשך</a:t>
            </a:r>
            <a:endParaRPr lang="he-IL" dirty="0">
              <a:solidFill>
                <a:schemeClr val="tx1"/>
              </a:solidFill>
            </a:endParaRPr>
          </a:p>
        </p:txBody>
      </p:sp>
      <p:sp>
        <p:nvSpPr>
          <p:cNvPr id="3" name="מציין מיקום תוכן 2"/>
          <p:cNvSpPr>
            <a:spLocks noGrp="1"/>
          </p:cNvSpPr>
          <p:nvPr>
            <p:ph idx="1"/>
          </p:nvPr>
        </p:nvSpPr>
        <p:spPr>
          <a:xfrm>
            <a:off x="1370013" y="1556791"/>
            <a:ext cx="7313612" cy="4385221"/>
          </a:xfrm>
        </p:spPr>
        <p:txBody>
          <a:bodyPr/>
          <a:lstStyle/>
          <a:p>
            <a:pPr marL="0" indent="0" algn="just" rtl="1">
              <a:buNone/>
            </a:pPr>
            <a:r>
              <a:rPr lang="he-IL" dirty="0"/>
              <a:t>תמונה עשירה משתקפת מסיום המחקר כשנתיים אחר כך עם הקמת 'הוועדה להכוונה לאומית' שהזדהתה עם אש"ף והתיימרה לשמש כהנהגה האזורית של הגדה ורצועת עזה. הרכב 'הוועדה', שכלל נציגי משפחות לצד בני קבוצות חברתיות אחרות, שיקף את השילוב של מרכיבי שינוי עם מרכיבי המשכיות באליטה החדשה בגדה.</a:t>
            </a:r>
          </a:p>
          <a:p>
            <a:pPr algn="just" rtl="1"/>
            <a:endParaRPr lang="he-IL" dirty="0"/>
          </a:p>
        </p:txBody>
      </p:sp>
    </p:spTree>
    <p:extLst>
      <p:ext uri="{BB962C8B-B14F-4D97-AF65-F5344CB8AC3E}">
        <p14:creationId xmlns:p14="http://schemas.microsoft.com/office/powerpoint/2010/main" val="423552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rtl="1"/>
            <a:r>
              <a:rPr lang="he-IL" sz="3500" dirty="0" smtClean="0">
                <a:cs typeface="David" pitchFamily="2" charset="-79"/>
              </a:rPr>
              <a:t>סעיף 2</a:t>
            </a:r>
            <a:br>
              <a:rPr lang="he-IL" sz="3500" dirty="0" smtClean="0">
                <a:cs typeface="David" pitchFamily="2" charset="-79"/>
              </a:rPr>
            </a:br>
            <a:r>
              <a:rPr lang="he-IL" sz="3500" dirty="0" smtClean="0">
                <a:cs typeface="David" pitchFamily="2" charset="-79"/>
              </a:rPr>
              <a:t>השיח המחקרי בנושא (כ-2 עמודים)</a:t>
            </a:r>
            <a:endParaRPr lang="en-US" sz="3500" dirty="0">
              <a:cs typeface="David" pitchFamily="2" charset="-79"/>
            </a:endParaRPr>
          </a:p>
        </p:txBody>
      </p:sp>
      <p:sp>
        <p:nvSpPr>
          <p:cNvPr id="14339" name="Rectangle 3"/>
          <p:cNvSpPr>
            <a:spLocks noGrp="1" noChangeArrowheads="1"/>
          </p:cNvSpPr>
          <p:nvPr>
            <p:ph type="body" idx="1"/>
          </p:nvPr>
        </p:nvSpPr>
        <p:spPr>
          <a:xfrm>
            <a:off x="1115616" y="1827213"/>
            <a:ext cx="7568009" cy="5030787"/>
          </a:xfrm>
        </p:spPr>
        <p:txBody>
          <a:bodyPr/>
          <a:lstStyle/>
          <a:p>
            <a:pPr algn="r" rtl="1">
              <a:buNone/>
            </a:pPr>
            <a:r>
              <a:rPr lang="he-IL" sz="2500" dirty="0">
                <a:cs typeface="David" pitchFamily="2" charset="-79"/>
              </a:rPr>
              <a:t>	</a:t>
            </a:r>
            <a:r>
              <a:rPr lang="he-IL" sz="2800" dirty="0">
                <a:cs typeface="David" pitchFamily="2" charset="-79"/>
              </a:rPr>
              <a:t>בחלק זה יש </a:t>
            </a:r>
            <a:r>
              <a:rPr lang="he-IL" sz="2800" dirty="0" smtClean="0">
                <a:cs typeface="David" pitchFamily="2" charset="-79"/>
              </a:rPr>
              <a:t>להציג בצורה כרונולוגית, בצירוף הפניות מדויקות </a:t>
            </a:r>
            <a:r>
              <a:rPr lang="he-IL" sz="2800" b="1" dirty="0" smtClean="0">
                <a:cs typeface="David" pitchFamily="2" charset="-79"/>
              </a:rPr>
              <a:t>בהערות שוליים</a:t>
            </a:r>
            <a:r>
              <a:rPr lang="he-IL" sz="2800" dirty="0" smtClean="0">
                <a:cs typeface="David" pitchFamily="2" charset="-79"/>
              </a:rPr>
              <a:t>, את התפתחות השיח המחקרי בסוגיות העיקריות בהן דן המחקר המוצע. יש לנסות לזהות מגמות:</a:t>
            </a:r>
            <a:endParaRPr lang="he-IL" sz="2800" dirty="0">
              <a:cs typeface="David" pitchFamily="2" charset="-79"/>
            </a:endParaRPr>
          </a:p>
          <a:p>
            <a:pPr algn="r" rtl="1"/>
            <a:r>
              <a:rPr lang="he-IL" sz="2800" dirty="0">
                <a:cs typeface="David" pitchFamily="2" charset="-79"/>
              </a:rPr>
              <a:t>מי הם המחברים העיקריים המשתתפים </a:t>
            </a:r>
            <a:r>
              <a:rPr lang="he-IL" sz="2800" dirty="0" smtClean="0">
                <a:cs typeface="David" pitchFamily="2" charset="-79"/>
              </a:rPr>
              <a:t>בשיח?</a:t>
            </a:r>
          </a:p>
          <a:p>
            <a:pPr algn="r" rtl="1"/>
            <a:r>
              <a:rPr lang="he-IL" sz="2800" dirty="0" smtClean="0">
                <a:cs typeface="David" pitchFamily="2" charset="-79"/>
              </a:rPr>
              <a:t>מהן התזות </a:t>
            </a:r>
            <a:r>
              <a:rPr lang="he-IL" sz="2800" dirty="0">
                <a:cs typeface="David" pitchFamily="2" charset="-79"/>
              </a:rPr>
              <a:t>המרכזיות </a:t>
            </a:r>
            <a:r>
              <a:rPr lang="he-IL" sz="2800" dirty="0" smtClean="0">
                <a:cs typeface="David" pitchFamily="2" charset="-79"/>
              </a:rPr>
              <a:t>שלהם ומהם הפערים שלא טופלו עד כה?</a:t>
            </a:r>
            <a:r>
              <a:rPr lang="en-US" sz="2800" dirty="0" smtClean="0">
                <a:cs typeface="David" pitchFamily="2" charset="-79"/>
              </a:rPr>
              <a:t> </a:t>
            </a:r>
            <a:endParaRPr lang="he-IL" sz="2800" dirty="0" smtClean="0">
              <a:cs typeface="David" pitchFamily="2" charset="-79"/>
            </a:endParaRPr>
          </a:p>
          <a:p>
            <a:pPr algn="r" rtl="1"/>
            <a:r>
              <a:rPr lang="he-IL" sz="2800" dirty="0" smtClean="0">
                <a:cs typeface="David" pitchFamily="2" charset="-79"/>
              </a:rPr>
              <a:t>על רקע זה - היכן ממוקם המחקר המוצע ומה תהיה תרומתו לשיח המחקרי?</a:t>
            </a:r>
          </a:p>
          <a:p>
            <a:pPr algn="r" rtl="1"/>
            <a:r>
              <a:rPr lang="he-IL" sz="2800" dirty="0" smtClean="0">
                <a:cs typeface="David" pitchFamily="2" charset="-79"/>
              </a:rPr>
              <a:t>מטרה כפולה – הן להוכיח את בקיאות החוקר בשיח והן להצדיק את המחקר המוצע.</a:t>
            </a:r>
            <a:endParaRPr lang="en-US" sz="2800" dirty="0">
              <a:cs typeface="David" pitchFamily="2" charset="-79"/>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70013" y="301625"/>
            <a:ext cx="7313612" cy="966788"/>
          </a:xfrm>
        </p:spPr>
        <p:txBody>
          <a:bodyPr/>
          <a:lstStyle/>
          <a:p>
            <a:pPr algn="ctr" rtl="1"/>
            <a:r>
              <a:rPr lang="he-IL" sz="3500" dirty="0" smtClean="0">
                <a:cs typeface="David" pitchFamily="2" charset="-79"/>
              </a:rPr>
              <a:t>סעיף 3</a:t>
            </a:r>
            <a:br>
              <a:rPr lang="he-IL" sz="3500" dirty="0" smtClean="0">
                <a:cs typeface="David" pitchFamily="2" charset="-79"/>
              </a:rPr>
            </a:br>
            <a:r>
              <a:rPr lang="he-IL" sz="3500" dirty="0" smtClean="0">
                <a:cs typeface="David" pitchFamily="2" charset="-79"/>
              </a:rPr>
              <a:t>שאלות-חקר והנחות-יסוד (כ-1 עמוד)</a:t>
            </a:r>
            <a:endParaRPr lang="en-US" sz="3500" dirty="0">
              <a:cs typeface="David" pitchFamily="2" charset="-79"/>
            </a:endParaRPr>
          </a:p>
        </p:txBody>
      </p:sp>
      <p:sp>
        <p:nvSpPr>
          <p:cNvPr id="16387" name="Rectangle 3"/>
          <p:cNvSpPr>
            <a:spLocks noGrp="1" noChangeArrowheads="1"/>
          </p:cNvSpPr>
          <p:nvPr>
            <p:ph type="body" idx="1"/>
          </p:nvPr>
        </p:nvSpPr>
        <p:spPr>
          <a:xfrm>
            <a:off x="468313" y="1484313"/>
            <a:ext cx="7927975" cy="5373687"/>
          </a:xfrm>
        </p:spPr>
        <p:txBody>
          <a:bodyPr/>
          <a:lstStyle/>
          <a:p>
            <a:pPr algn="r" rtl="1">
              <a:buFont typeface="Wingdings" pitchFamily="2" charset="2"/>
              <a:buNone/>
            </a:pPr>
            <a:r>
              <a:rPr lang="he-IL" dirty="0">
                <a:cs typeface="David" pitchFamily="2" charset="-79"/>
              </a:rPr>
              <a:t>	</a:t>
            </a:r>
            <a:r>
              <a:rPr lang="he-IL" sz="3200" dirty="0">
                <a:cs typeface="David" pitchFamily="2" charset="-79"/>
              </a:rPr>
              <a:t>בפרק זה יש להציג </a:t>
            </a:r>
            <a:r>
              <a:rPr lang="he-IL" sz="3200" dirty="0" err="1" smtClean="0">
                <a:cs typeface="David" pitchFamily="2" charset="-79"/>
              </a:rPr>
              <a:t>2</a:t>
            </a:r>
            <a:r>
              <a:rPr lang="he-IL" sz="3200" dirty="0" err="1" smtClean="0">
                <a:cs typeface="David"/>
              </a:rPr>
              <a:t>–4</a:t>
            </a:r>
            <a:r>
              <a:rPr lang="he-IL" sz="3200" dirty="0" smtClean="0">
                <a:cs typeface="David" pitchFamily="2" charset="-79"/>
              </a:rPr>
              <a:t> שאלות הנגזרות משאלת המחקר העיקרית (שהוצגה בסעיף 1) ומשרתות אותה.</a:t>
            </a:r>
          </a:p>
          <a:p>
            <a:pPr algn="r" rtl="1"/>
            <a:r>
              <a:rPr lang="he-IL" sz="3200" dirty="0" smtClean="0">
                <a:cs typeface="David" pitchFamily="2" charset="-79"/>
              </a:rPr>
              <a:t>אלו </a:t>
            </a:r>
            <a:r>
              <a:rPr lang="he-IL" sz="3200" dirty="0">
                <a:cs typeface="David" pitchFamily="2" charset="-79"/>
              </a:rPr>
              <a:t>השאלות </a:t>
            </a:r>
            <a:r>
              <a:rPr lang="he-IL" sz="3200" dirty="0" smtClean="0">
                <a:cs typeface="David" pitchFamily="2" charset="-79"/>
              </a:rPr>
              <a:t>העיקריות עליהן יענה המחקר המוצע. בדרך כלל תעמודנה בראש כל פרק.</a:t>
            </a:r>
            <a:endParaRPr lang="he-IL" sz="3200" dirty="0">
              <a:cs typeface="David" pitchFamily="2" charset="-79"/>
            </a:endParaRPr>
          </a:p>
          <a:p>
            <a:pPr algn="r" rtl="1"/>
            <a:r>
              <a:rPr lang="he-IL" sz="3200" dirty="0" smtClean="0">
                <a:cs typeface="David" pitchFamily="2" charset="-79"/>
              </a:rPr>
              <a:t>השאלות </a:t>
            </a:r>
            <a:r>
              <a:rPr lang="he-IL" sz="3200" dirty="0">
                <a:cs typeface="David" pitchFamily="2" charset="-79"/>
              </a:rPr>
              <a:t>צריכות </a:t>
            </a:r>
            <a:r>
              <a:rPr lang="he-IL" sz="3200" dirty="0" smtClean="0">
                <a:cs typeface="David" pitchFamily="2" charset="-79"/>
              </a:rPr>
              <a:t>להיות לא-</a:t>
            </a:r>
            <a:r>
              <a:rPr lang="he-IL" sz="3200" dirty="0" err="1" smtClean="0">
                <a:cs typeface="David" pitchFamily="2" charset="-79"/>
              </a:rPr>
              <a:t>טרוויאליות</a:t>
            </a:r>
            <a:r>
              <a:rPr lang="he-IL" sz="3200" dirty="0" smtClean="0">
                <a:cs typeface="David" pitchFamily="2" charset="-79"/>
              </a:rPr>
              <a:t> ולשקף את </a:t>
            </a:r>
            <a:r>
              <a:rPr lang="he-IL" sz="3200" dirty="0">
                <a:cs typeface="David" pitchFamily="2" charset="-79"/>
              </a:rPr>
              <a:t>התרומה </a:t>
            </a:r>
            <a:r>
              <a:rPr lang="he-IL" sz="3200" dirty="0" smtClean="0">
                <a:cs typeface="David" pitchFamily="2" charset="-79"/>
              </a:rPr>
              <a:t>של המחקר המוצע.</a:t>
            </a:r>
            <a:endParaRPr lang="he-IL" sz="3200" dirty="0">
              <a:cs typeface="David" pitchFamily="2" charset="-79"/>
            </a:endParaRPr>
          </a:p>
          <a:p>
            <a:pPr algn="r" rtl="1"/>
            <a:r>
              <a:rPr lang="he-IL" sz="3200" dirty="0" smtClean="0">
                <a:cs typeface="David" pitchFamily="2" charset="-79"/>
              </a:rPr>
              <a:t>בתוך כל פסקה המסבירה את השאלה יש </a:t>
            </a:r>
            <a:r>
              <a:rPr lang="he-IL" sz="3200" dirty="0">
                <a:cs typeface="David" pitchFamily="2" charset="-79"/>
              </a:rPr>
              <a:t>להציג את </a:t>
            </a:r>
            <a:r>
              <a:rPr lang="he-IL" sz="3200" dirty="0" smtClean="0">
                <a:cs typeface="David" pitchFamily="2" charset="-79"/>
              </a:rPr>
              <a:t>הנחת היסוד שממנה נובעת השאלה.</a:t>
            </a:r>
            <a:r>
              <a:rPr lang="en-US" sz="3200" dirty="0" smtClean="0">
                <a:cs typeface="David" pitchFamily="2" charset="-79"/>
              </a:rPr>
              <a:t> </a:t>
            </a:r>
            <a:endParaRPr lang="he-IL" sz="3200" dirty="0">
              <a:cs typeface="David" pitchFamily="2" charset="-79"/>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0013" y="301625"/>
            <a:ext cx="7313612" cy="535087"/>
          </a:xfrm>
        </p:spPr>
        <p:txBody>
          <a:bodyPr/>
          <a:lstStyle/>
          <a:p>
            <a:pPr algn="ctr" rtl="1"/>
            <a:r>
              <a:rPr lang="he-IL" b="1" u="sng" dirty="0">
                <a:solidFill>
                  <a:schemeClr val="tx1"/>
                </a:solidFill>
              </a:rPr>
              <a:t>שאלות חקר והנחות יסוד</a:t>
            </a:r>
          </a:p>
        </p:txBody>
      </p:sp>
      <p:sp>
        <p:nvSpPr>
          <p:cNvPr id="3" name="מציין מיקום תוכן 2"/>
          <p:cNvSpPr>
            <a:spLocks noGrp="1"/>
          </p:cNvSpPr>
          <p:nvPr>
            <p:ph idx="1"/>
          </p:nvPr>
        </p:nvSpPr>
        <p:spPr>
          <a:xfrm>
            <a:off x="1370013" y="1556792"/>
            <a:ext cx="7313612" cy="5301208"/>
          </a:xfrm>
        </p:spPr>
        <p:txBody>
          <a:bodyPr/>
          <a:lstStyle/>
          <a:p>
            <a:pPr algn="just" rtl="1"/>
            <a:r>
              <a:rPr lang="he-IL" b="1" dirty="0"/>
              <a:t>1</a:t>
            </a:r>
            <a:r>
              <a:rPr lang="he-IL" sz="2400" b="1" dirty="0"/>
              <a:t>. במה נבדלו זו מזו משפחות אל-</a:t>
            </a:r>
            <a:r>
              <a:rPr lang="he-IL" sz="2400" b="1" dirty="0" err="1"/>
              <a:t>ג'עברי</a:t>
            </a:r>
            <a:r>
              <a:rPr lang="he-IL" sz="2400" b="1" dirty="0"/>
              <a:t> ואל-מצרי – מה הייתה חלוקת הכוח הפנימית בכל משפחה, על אילו מקורות עוצמה נשענו ואילו שינויים חלו במבניהן בתקופה הנחקרת?</a:t>
            </a:r>
            <a:endParaRPr lang="en-US" sz="2400" dirty="0"/>
          </a:p>
          <a:p>
            <a:pPr algn="just" rtl="1"/>
            <a:r>
              <a:rPr lang="he-IL" sz="2400" dirty="0"/>
              <a:t>עניינה של שאלה זו הוא בתהליכים אשר הקנו למשפחות מבנה ארגוני מסוים. </a:t>
            </a:r>
            <a:r>
              <a:rPr lang="he-IL" sz="2400" dirty="0" smtClean="0"/>
              <a:t>היא תבחן כמה </a:t>
            </a:r>
            <a:r>
              <a:rPr lang="he-IL" sz="2400" dirty="0"/>
              <a:t>מנהיגים פעלו במשפחה בעת ובעונה אחת, וכיצד השפיע הדבר על הגדרת יעדיהן, על </a:t>
            </a:r>
            <a:r>
              <a:rPr lang="he-IL" sz="2400" dirty="0" smtClean="0"/>
              <a:t>קשריהן למקורות עוצמה </a:t>
            </a:r>
            <a:r>
              <a:rPr lang="he-IL" sz="2400" dirty="0"/>
              <a:t>ועל יציבותן. הצורך בניתוח המבנה של כל אחת מהמשפחות נובע </a:t>
            </a:r>
            <a:r>
              <a:rPr lang="he-IL" sz="2400" b="1" dirty="0"/>
              <a:t>משתי </a:t>
            </a:r>
            <a:r>
              <a:rPr lang="he-IL" sz="2400" b="1" dirty="0" smtClean="0"/>
              <a:t>הנחות יסוד</a:t>
            </a:r>
            <a:r>
              <a:rPr lang="he-IL" sz="2400" dirty="0" smtClean="0"/>
              <a:t>: </a:t>
            </a:r>
            <a:r>
              <a:rPr lang="he-IL" sz="2400" dirty="0"/>
              <a:t>הראשונה היא שניתן ללמוד מכך על תהליכים שחלו בתוך המשפחה ומחוצה לה אשר השפיעו על עיצוב מבנה מסוים; </a:t>
            </a:r>
            <a:r>
              <a:rPr lang="he-IL" sz="2400" dirty="0" smtClean="0"/>
              <a:t>ההנחה השנייה </a:t>
            </a:r>
            <a:r>
              <a:rPr lang="he-IL" sz="2400" dirty="0"/>
              <a:t>היא </a:t>
            </a:r>
            <a:r>
              <a:rPr lang="he-IL" sz="2400" dirty="0" smtClean="0"/>
              <a:t>שהמבנה הארגוני של המשפחה </a:t>
            </a:r>
            <a:r>
              <a:rPr lang="he-IL" sz="2400" dirty="0"/>
              <a:t>השפיע על יכולתה להתמודד עם אתגרי התקופה.</a:t>
            </a:r>
          </a:p>
        </p:txBody>
      </p:sp>
    </p:spTree>
    <p:extLst>
      <p:ext uri="{BB962C8B-B14F-4D97-AF65-F5344CB8AC3E}">
        <p14:creationId xmlns:p14="http://schemas.microsoft.com/office/powerpoint/2010/main" val="133210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827584" y="16206"/>
            <a:ext cx="7776864" cy="6986528"/>
          </a:xfrm>
          <a:prstGeom prst="rect">
            <a:avLst/>
          </a:prstGeom>
        </p:spPr>
        <p:txBody>
          <a:bodyPr wrap="square">
            <a:spAutoFit/>
          </a:bodyPr>
          <a:lstStyle/>
          <a:p>
            <a:pPr algn="just" rtl="1"/>
            <a:r>
              <a:rPr lang="he-IL" b="1" dirty="0" smtClean="0"/>
              <a:t>2. </a:t>
            </a:r>
            <a:r>
              <a:rPr lang="he-IL" b="1" dirty="0"/>
              <a:t>מה הייתה השפעתם של אתגרים מקומיים על מעמד המשפחות בתקופה הנבחנת? </a:t>
            </a:r>
          </a:p>
          <a:p>
            <a:pPr algn="just" rtl="1"/>
            <a:r>
              <a:rPr lang="he-IL" dirty="0"/>
              <a:t>משפחות אל-</a:t>
            </a:r>
            <a:r>
              <a:rPr lang="he-IL" dirty="0" err="1"/>
              <a:t>ג'עברי</a:t>
            </a:r>
            <a:r>
              <a:rPr lang="he-IL" dirty="0"/>
              <a:t> ואל-מצרי התמודדו במשך כל תקופת המחקר עם אתגרים בזירות המקומיות שלהן, כגון יריבויות עסקיות, חברתיות ופוליטיות עם משפחות מתחרות. חשיבות העיסוק באתגרים אלו נובעת משתי סיבות: ראשית, השיח המחקרי לא התחשב בהם, ולשם ניתוח השינויים במעמד המשפחות הוא התבסס על </a:t>
            </a:r>
            <a:r>
              <a:rPr lang="he-IL" dirty="0" smtClean="0"/>
              <a:t>נימוקים כלכליים</a:t>
            </a:r>
            <a:r>
              <a:rPr lang="he-IL" dirty="0"/>
              <a:t>, חברתיים ופוליטיים רחבים שהיוו רק חלק מן </a:t>
            </a:r>
            <a:r>
              <a:rPr lang="he-IL" dirty="0" smtClean="0"/>
              <a:t>ההסבר ההיסטורי; </a:t>
            </a:r>
            <a:r>
              <a:rPr lang="he-IL" dirty="0"/>
              <a:t>שנית, יריבויות בין-משפחתיות ביטאו המשכיות של דפוסים מסורתיים, ומכאן ששינויים במעמד המשפחות לא היו רק תוצר של תהליכים חדשניים. </a:t>
            </a:r>
            <a:r>
              <a:rPr lang="he-IL" b="1" dirty="0"/>
              <a:t>הנחת היסוד היא </a:t>
            </a:r>
            <a:r>
              <a:rPr lang="he-IL" dirty="0"/>
              <a:t>שהשפעת אתגרים מקומיים כאלה על שינויים במעמד המשפחות הייתה חשובה לא פחות מהשפעת התמורות הרחבות שהתחוללו </a:t>
            </a:r>
            <a:r>
              <a:rPr lang="he-IL" dirty="0" smtClean="0"/>
              <a:t>בגדה בתקופת המחקר. </a:t>
            </a:r>
            <a:endParaRPr lang="he-IL" dirty="0"/>
          </a:p>
        </p:txBody>
      </p:sp>
    </p:spTree>
    <p:extLst>
      <p:ext uri="{BB962C8B-B14F-4D97-AF65-F5344CB8AC3E}">
        <p14:creationId xmlns:p14="http://schemas.microsoft.com/office/powerpoint/2010/main" val="8857827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0013" y="301625"/>
            <a:ext cx="7313612" cy="607095"/>
          </a:xfrm>
        </p:spPr>
        <p:txBody>
          <a:bodyPr/>
          <a:lstStyle/>
          <a:p>
            <a:pPr algn="r" rtl="1"/>
            <a:r>
              <a:rPr lang="he-IL" dirty="0" smtClean="0">
                <a:solidFill>
                  <a:schemeClr val="tx1"/>
                </a:solidFill>
              </a:rPr>
              <a:t>שאלות חקר נוספות</a:t>
            </a:r>
            <a:endParaRPr lang="he-IL" dirty="0">
              <a:solidFill>
                <a:schemeClr val="tx1"/>
              </a:solidFill>
            </a:endParaRPr>
          </a:p>
        </p:txBody>
      </p:sp>
      <p:sp>
        <p:nvSpPr>
          <p:cNvPr id="3" name="מציין מיקום תוכן 2"/>
          <p:cNvSpPr>
            <a:spLocks noGrp="1"/>
          </p:cNvSpPr>
          <p:nvPr>
            <p:ph idx="1"/>
          </p:nvPr>
        </p:nvSpPr>
        <p:spPr>
          <a:xfrm>
            <a:off x="1370013" y="1827212"/>
            <a:ext cx="7313612" cy="4698131"/>
          </a:xfrm>
        </p:spPr>
        <p:txBody>
          <a:bodyPr/>
          <a:lstStyle/>
          <a:p>
            <a:pPr algn="just" rtl="1"/>
            <a:r>
              <a:rPr lang="he-IL" b="1" dirty="0"/>
              <a:t>3. כיצד השפיעו התמורות החברתיות, הכלכליות והפוליטיות שחלו בגדה על שתי המשפחות</a:t>
            </a:r>
            <a:r>
              <a:rPr lang="he-IL" b="1" dirty="0" smtClean="0"/>
              <a:t>?</a:t>
            </a:r>
          </a:p>
          <a:p>
            <a:pPr algn="just" rtl="1"/>
            <a:r>
              <a:rPr lang="he-IL" b="1" dirty="0" smtClean="0"/>
              <a:t>4. </a:t>
            </a:r>
            <a:r>
              <a:rPr lang="he-IL" b="1" dirty="0"/>
              <a:t>מדוע הצליחה משפחת אל-מצרי לשמר את מעמדה, בעוד שמשפחת אל-</a:t>
            </a:r>
            <a:r>
              <a:rPr lang="he-IL" b="1" dirty="0" err="1"/>
              <a:t>ג'עברי</a:t>
            </a:r>
            <a:r>
              <a:rPr lang="he-IL" b="1" dirty="0"/>
              <a:t> כשלה בכך</a:t>
            </a:r>
            <a:r>
              <a:rPr lang="he-IL" b="1" dirty="0" smtClean="0"/>
              <a:t>?</a:t>
            </a:r>
          </a:p>
          <a:p>
            <a:pPr algn="just" rtl="1"/>
            <a:r>
              <a:rPr lang="he-IL" b="1" dirty="0" smtClean="0"/>
              <a:t>5. </a:t>
            </a:r>
            <a:r>
              <a:rPr lang="he-IL" b="1" dirty="0"/>
              <a:t>מה ניתן להסיק מניסיונן של המשפחות על השינויים שחלו בסדר החברתי-פוליטי של הגדה</a:t>
            </a:r>
            <a:r>
              <a:rPr lang="he-IL" dirty="0" smtClean="0"/>
              <a:t>? (שאלה המסיקה מן המקרים הצרים למישור הרחב)</a:t>
            </a:r>
            <a:endParaRPr lang="he-IL" dirty="0"/>
          </a:p>
        </p:txBody>
      </p:sp>
    </p:spTree>
    <p:extLst>
      <p:ext uri="{BB962C8B-B14F-4D97-AF65-F5344CB8AC3E}">
        <p14:creationId xmlns:p14="http://schemas.microsoft.com/office/powerpoint/2010/main" val="99998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70013" y="301625"/>
            <a:ext cx="7313612" cy="895350"/>
          </a:xfrm>
        </p:spPr>
        <p:txBody>
          <a:bodyPr/>
          <a:lstStyle/>
          <a:p>
            <a:pPr algn="ctr" rtl="1"/>
            <a:r>
              <a:rPr lang="he-IL" sz="3500" dirty="0" smtClean="0">
                <a:cs typeface="David" pitchFamily="2" charset="-79"/>
              </a:rPr>
              <a:t>סעיף 4</a:t>
            </a:r>
            <a:br>
              <a:rPr lang="he-IL" sz="3500" dirty="0" smtClean="0">
                <a:cs typeface="David" pitchFamily="2" charset="-79"/>
              </a:rPr>
            </a:br>
            <a:r>
              <a:rPr lang="he-IL" sz="3500" dirty="0" smtClean="0">
                <a:cs typeface="David" pitchFamily="2" charset="-79"/>
              </a:rPr>
              <a:t>תשובות </a:t>
            </a:r>
            <a:r>
              <a:rPr lang="he-IL" sz="3500" dirty="0">
                <a:cs typeface="David" pitchFamily="2" charset="-79"/>
              </a:rPr>
              <a:t>אפשריות </a:t>
            </a:r>
            <a:r>
              <a:rPr lang="he-IL" sz="3500" dirty="0" smtClean="0">
                <a:cs typeface="David" pitchFamily="2" charset="-79"/>
              </a:rPr>
              <a:t>לשאלות-החקר (כ-1 עמוד)</a:t>
            </a:r>
            <a:endParaRPr lang="en-US" sz="3500" dirty="0">
              <a:cs typeface="David" pitchFamily="2" charset="-79"/>
            </a:endParaRPr>
          </a:p>
        </p:txBody>
      </p:sp>
      <p:sp>
        <p:nvSpPr>
          <p:cNvPr id="19459" name="Rectangle 3"/>
          <p:cNvSpPr>
            <a:spLocks noGrp="1" noChangeArrowheads="1"/>
          </p:cNvSpPr>
          <p:nvPr>
            <p:ph type="body" idx="1"/>
          </p:nvPr>
        </p:nvSpPr>
        <p:spPr>
          <a:xfrm>
            <a:off x="323850" y="1628775"/>
            <a:ext cx="8640763" cy="5229225"/>
          </a:xfrm>
        </p:spPr>
        <p:txBody>
          <a:bodyPr/>
          <a:lstStyle/>
          <a:p>
            <a:pPr algn="r" rtl="1">
              <a:buFont typeface="Wingdings" pitchFamily="2" charset="2"/>
              <a:buNone/>
            </a:pPr>
            <a:r>
              <a:rPr lang="he-IL" sz="2800" dirty="0">
                <a:cs typeface="David" pitchFamily="2" charset="-79"/>
              </a:rPr>
              <a:t>	בפרק זה יש להציג תשובות אפשריות לשאלות שהוצגו בסעיף הקודם. </a:t>
            </a:r>
            <a:r>
              <a:rPr lang="he-IL" sz="2800" dirty="0" smtClean="0">
                <a:cs typeface="David" pitchFamily="2" charset="-79"/>
              </a:rPr>
              <a:t>התשובות תתבססנה על:</a:t>
            </a:r>
          </a:p>
          <a:p>
            <a:pPr algn="r" rtl="1">
              <a:buFont typeface="Wingdings" pitchFamily="2" charset="2"/>
              <a:buNone/>
            </a:pPr>
            <a:endParaRPr lang="he-IL" sz="2800" dirty="0" smtClean="0">
              <a:cs typeface="David" pitchFamily="2" charset="-79"/>
            </a:endParaRPr>
          </a:p>
          <a:p>
            <a:pPr algn="r" rtl="1"/>
            <a:r>
              <a:rPr lang="he-IL" sz="2800" dirty="0" smtClean="0">
                <a:cs typeface="David" pitchFamily="2" charset="-79"/>
              </a:rPr>
              <a:t>בדיקת החומר שאותר עד כה.</a:t>
            </a:r>
          </a:p>
          <a:p>
            <a:pPr algn="r" rtl="1"/>
            <a:endParaRPr lang="he-IL" sz="2800" dirty="0" smtClean="0">
              <a:cs typeface="David" pitchFamily="2" charset="-79"/>
            </a:endParaRPr>
          </a:p>
          <a:p>
            <a:pPr algn="r" rtl="1"/>
            <a:r>
              <a:rPr lang="he-IL" sz="2800" dirty="0" smtClean="0">
                <a:cs typeface="David" pitchFamily="2" charset="-79"/>
              </a:rPr>
              <a:t>ההשערות של </a:t>
            </a:r>
            <a:r>
              <a:rPr lang="he-IL" sz="2800" dirty="0">
                <a:cs typeface="David" pitchFamily="2" charset="-79"/>
              </a:rPr>
              <a:t>הכותב </a:t>
            </a:r>
            <a:r>
              <a:rPr lang="he-IL" sz="2800" dirty="0" smtClean="0">
                <a:cs typeface="David" pitchFamily="2" charset="-79"/>
              </a:rPr>
              <a:t>בשלב ראשוני זה של המחקר.</a:t>
            </a:r>
            <a:endParaRPr lang="he-IL" sz="2800" dirty="0">
              <a:cs typeface="David" pitchFamily="2" charset="-79"/>
            </a:endParaRPr>
          </a:p>
          <a:p>
            <a:pPr algn="r" rtl="1">
              <a:buFont typeface="Wingdings" pitchFamily="2" charset="2"/>
              <a:buNone/>
            </a:pPr>
            <a:endParaRPr lang="en-US" sz="2800" dirty="0">
              <a:cs typeface="David" pitchFamily="2" charset="-79"/>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0013" y="301625"/>
            <a:ext cx="7313612" cy="607095"/>
          </a:xfrm>
        </p:spPr>
        <p:txBody>
          <a:bodyPr/>
          <a:lstStyle/>
          <a:p>
            <a:pPr algn="ctr" rtl="1"/>
            <a:r>
              <a:rPr lang="en-US" dirty="0"/>
              <a:t/>
            </a:r>
            <a:br>
              <a:rPr lang="en-US" dirty="0"/>
            </a:br>
            <a:r>
              <a:rPr lang="he-IL" sz="3200" dirty="0" smtClean="0">
                <a:solidFill>
                  <a:schemeClr val="tx1"/>
                </a:solidFill>
              </a:rPr>
              <a:t>דוגמה (המספרים בהתאם לשאלות החקר)</a:t>
            </a:r>
            <a:endParaRPr lang="he-IL" sz="3200" dirty="0">
              <a:solidFill>
                <a:schemeClr val="tx1"/>
              </a:solidFill>
            </a:endParaRPr>
          </a:p>
        </p:txBody>
      </p:sp>
      <p:sp>
        <p:nvSpPr>
          <p:cNvPr id="3" name="מציין מיקום תוכן 2"/>
          <p:cNvSpPr>
            <a:spLocks noGrp="1"/>
          </p:cNvSpPr>
          <p:nvPr>
            <p:ph idx="1"/>
          </p:nvPr>
        </p:nvSpPr>
        <p:spPr>
          <a:xfrm>
            <a:off x="1370013" y="1827212"/>
            <a:ext cx="7313612" cy="4770139"/>
          </a:xfrm>
        </p:spPr>
        <p:txBody>
          <a:bodyPr/>
          <a:lstStyle/>
          <a:p>
            <a:pPr algn="just" rtl="1"/>
            <a:r>
              <a:rPr lang="he-IL" sz="2600" b="1" dirty="0" smtClean="0"/>
              <a:t>1</a:t>
            </a:r>
            <a:r>
              <a:rPr lang="he-IL" sz="2600" dirty="0"/>
              <a:t>. לאורך כל תקופת המחקר התאפיינה משפחת אל-</a:t>
            </a:r>
            <a:r>
              <a:rPr lang="he-IL" sz="2600" dirty="0" err="1"/>
              <a:t>ג'עברי</a:t>
            </a:r>
            <a:r>
              <a:rPr lang="he-IL" sz="2600" dirty="0"/>
              <a:t> כארגון בעל מ</a:t>
            </a:r>
            <a:r>
              <a:rPr lang="he-IL" sz="2600" dirty="0" smtClean="0"/>
              <a:t>טרות </a:t>
            </a:r>
            <a:r>
              <a:rPr lang="he-IL" sz="2600" dirty="0"/>
              <a:t>פוליטיות המבוסס על מנהיגותו הבלעדית של השיח' </a:t>
            </a:r>
            <a:r>
              <a:rPr lang="he-IL" sz="2600" dirty="0" smtClean="0"/>
              <a:t>מחמד עלי אל-</a:t>
            </a:r>
            <a:r>
              <a:rPr lang="he-IL" sz="2600" dirty="0" err="1" smtClean="0"/>
              <a:t>ג'עברי</a:t>
            </a:r>
            <a:r>
              <a:rPr lang="he-IL" sz="2600" dirty="0"/>
              <a:t>. השיח' ריכז בידיו את מרבית קשרי משפחתו למקורות עוצמה והיה היחיד שקבע את יעדיה. הריכוזיות הזו הייתה בעוכריה של המשפחה מאחר שמנהיגה התקשה להתמודד עם שינויי התקופה ולהתאים את היערכותה של משפחתו לכך. לעומת זאת, משפחת אל-מצרי התנהלה כארגון ביזורי הנשען על הנהגה רב-ראשית. מבנה זה, לצד חתירתה למטרות כלכליות בעיקרן, הוביל אותה </a:t>
            </a:r>
            <a:r>
              <a:rPr lang="he-IL" sz="2600" dirty="0" smtClean="0"/>
              <a:t>לגיוון מקורות עוצמה ולעדכונם ואלו </a:t>
            </a:r>
            <a:r>
              <a:rPr lang="he-IL" sz="2600" dirty="0" err="1" smtClean="0"/>
              <a:t>איפשרו</a:t>
            </a:r>
            <a:r>
              <a:rPr lang="he-IL" sz="2600" dirty="0" smtClean="0"/>
              <a:t> לה להתמודד </a:t>
            </a:r>
            <a:r>
              <a:rPr lang="he-IL" sz="2600" dirty="0"/>
              <a:t>עם שינויי התקופה.</a:t>
            </a:r>
            <a:endParaRPr lang="en-US" sz="2600" dirty="0"/>
          </a:p>
          <a:p>
            <a:pPr algn="just" rtl="1"/>
            <a:endParaRPr lang="he-IL" dirty="0"/>
          </a:p>
        </p:txBody>
      </p:sp>
    </p:spTree>
    <p:extLst>
      <p:ext uri="{BB962C8B-B14F-4D97-AF65-F5344CB8AC3E}">
        <p14:creationId xmlns:p14="http://schemas.microsoft.com/office/powerpoint/2010/main" val="1559504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370013" y="188640"/>
            <a:ext cx="7313612" cy="1008335"/>
          </a:xfrm>
        </p:spPr>
        <p:txBody>
          <a:bodyPr/>
          <a:lstStyle/>
          <a:p>
            <a:pPr algn="ctr"/>
            <a:r>
              <a:rPr lang="en-US" sz="3500" dirty="0" smtClean="0">
                <a:cs typeface="David" pitchFamily="2" charset="-79"/>
              </a:rPr>
              <a:t> </a:t>
            </a:r>
            <a:r>
              <a:rPr lang="he-IL" sz="3500" dirty="0" smtClean="0">
                <a:cs typeface="David" pitchFamily="2" charset="-79"/>
              </a:rPr>
              <a:t>סעיף 5</a:t>
            </a:r>
            <a:br>
              <a:rPr lang="he-IL" sz="3500" dirty="0" smtClean="0">
                <a:cs typeface="David" pitchFamily="2" charset="-79"/>
              </a:rPr>
            </a:br>
            <a:r>
              <a:rPr lang="he-IL" sz="3500" dirty="0" smtClean="0">
                <a:cs typeface="David" pitchFamily="2" charset="-79"/>
              </a:rPr>
              <a:t>מקורות המחקר (כ-1 עמוד)</a:t>
            </a:r>
            <a:endParaRPr lang="en-US" sz="3500" dirty="0">
              <a:cs typeface="David" pitchFamily="2" charset="-79"/>
            </a:endParaRPr>
          </a:p>
        </p:txBody>
      </p:sp>
      <p:sp>
        <p:nvSpPr>
          <p:cNvPr id="22531" name="Rectangle 3"/>
          <p:cNvSpPr>
            <a:spLocks noGrp="1" noChangeArrowheads="1"/>
          </p:cNvSpPr>
          <p:nvPr>
            <p:ph type="body" idx="1"/>
          </p:nvPr>
        </p:nvSpPr>
        <p:spPr>
          <a:xfrm>
            <a:off x="539750" y="1628775"/>
            <a:ext cx="8280400" cy="4895850"/>
          </a:xfrm>
        </p:spPr>
        <p:txBody>
          <a:bodyPr/>
          <a:lstStyle/>
          <a:p>
            <a:pPr algn="r" rtl="1">
              <a:buFont typeface="Wingdings" pitchFamily="2" charset="2"/>
              <a:buNone/>
            </a:pPr>
            <a:r>
              <a:rPr lang="he-IL" sz="3200" dirty="0">
                <a:cs typeface="David" pitchFamily="2" charset="-79"/>
              </a:rPr>
              <a:t>	בחלק זה </a:t>
            </a:r>
            <a:r>
              <a:rPr lang="he-IL" sz="3200" dirty="0" smtClean="0">
                <a:cs typeface="David" pitchFamily="2" charset="-79"/>
              </a:rPr>
              <a:t>יפורטו סוגי המקורות </a:t>
            </a:r>
            <a:r>
              <a:rPr lang="he-IL" sz="3200" b="1" dirty="0" smtClean="0">
                <a:cs typeface="David" pitchFamily="2" charset="-79"/>
              </a:rPr>
              <a:t>הראשוניים</a:t>
            </a:r>
            <a:r>
              <a:rPr lang="he-IL" sz="3200" dirty="0" smtClean="0">
                <a:cs typeface="David" pitchFamily="2" charset="-79"/>
              </a:rPr>
              <a:t> בהם </a:t>
            </a:r>
            <a:r>
              <a:rPr lang="he-IL" sz="3200" dirty="0">
                <a:cs typeface="David" pitchFamily="2" charset="-79"/>
              </a:rPr>
              <a:t>ייעשה </a:t>
            </a:r>
            <a:r>
              <a:rPr lang="he-IL" sz="3200" dirty="0" smtClean="0">
                <a:cs typeface="David" pitchFamily="2" charset="-79"/>
              </a:rPr>
              <a:t>המחקר המוצע שימוש:</a:t>
            </a:r>
          </a:p>
          <a:p>
            <a:pPr algn="r" rtl="1">
              <a:buFont typeface="Wingdings" pitchFamily="2" charset="2"/>
              <a:buNone/>
            </a:pPr>
            <a:r>
              <a:rPr lang="he-IL" sz="3200" dirty="0" smtClean="0">
                <a:cs typeface="David" pitchFamily="2" charset="-79"/>
              </a:rPr>
              <a:t>*</a:t>
            </a:r>
            <a:r>
              <a:rPr lang="he-IL" sz="3200" dirty="0" smtClean="0">
                <a:solidFill>
                  <a:srgbClr val="FF0000"/>
                </a:solidFill>
                <a:cs typeface="David" pitchFamily="2" charset="-79"/>
              </a:rPr>
              <a:t>מהו מקור ראשוני?</a:t>
            </a:r>
          </a:p>
          <a:p>
            <a:pPr algn="r" rtl="1"/>
            <a:r>
              <a:rPr lang="he-IL" sz="3200" dirty="0" smtClean="0">
                <a:cs typeface="David" pitchFamily="2" charset="-79"/>
              </a:rPr>
              <a:t>יש </a:t>
            </a:r>
            <a:r>
              <a:rPr lang="he-IL" sz="3200" dirty="0">
                <a:cs typeface="David" pitchFamily="2" charset="-79"/>
              </a:rPr>
              <a:t>להציג את המקורות תוך חלוקה לסוגים </a:t>
            </a:r>
            <a:r>
              <a:rPr lang="he-IL" sz="3200" dirty="0" smtClean="0">
                <a:cs typeface="David" pitchFamily="2" charset="-79"/>
              </a:rPr>
              <a:t>(מסמכים, עיתונות, ראיונות וכד'), כל סוג תחת </a:t>
            </a:r>
            <a:r>
              <a:rPr lang="he-IL" sz="3200" dirty="0">
                <a:cs typeface="David" pitchFamily="2" charset="-79"/>
              </a:rPr>
              <a:t>ראש פרק </a:t>
            </a:r>
            <a:r>
              <a:rPr lang="he-IL" sz="3200" dirty="0" smtClean="0">
                <a:cs typeface="David" pitchFamily="2" charset="-79"/>
              </a:rPr>
              <a:t>נפרד.</a:t>
            </a:r>
            <a:r>
              <a:rPr lang="en-US" sz="3200" dirty="0" smtClean="0">
                <a:cs typeface="David" pitchFamily="2" charset="-79"/>
              </a:rPr>
              <a:t> </a:t>
            </a:r>
            <a:endParaRPr lang="he-IL" sz="3200" dirty="0">
              <a:cs typeface="David" pitchFamily="2" charset="-79"/>
            </a:endParaRPr>
          </a:p>
          <a:p>
            <a:pPr algn="r" rtl="1"/>
            <a:r>
              <a:rPr lang="he-IL" sz="3200" dirty="0" smtClean="0">
                <a:cs typeface="David" pitchFamily="2" charset="-79"/>
              </a:rPr>
              <a:t>אין להציג עבודות מחקריות (</a:t>
            </a:r>
            <a:r>
              <a:rPr lang="he-IL" sz="3200" b="1" dirty="0" smtClean="0">
                <a:cs typeface="David" pitchFamily="2" charset="-79"/>
              </a:rPr>
              <a:t>מקורות משניים</a:t>
            </a:r>
            <a:r>
              <a:rPr lang="he-IL" sz="3200" dirty="0" smtClean="0">
                <a:cs typeface="David" pitchFamily="2" charset="-79"/>
              </a:rPr>
              <a:t>), אלא אם המחקר המוצע הוא מחקר היסטוריוגראפי.</a:t>
            </a:r>
          </a:p>
          <a:p>
            <a:pPr algn="r" rtl="1"/>
            <a:r>
              <a:rPr lang="he-IL" sz="3200" dirty="0" smtClean="0">
                <a:cs typeface="David" pitchFamily="2" charset="-79"/>
              </a:rPr>
              <a:t>יש להתייחס לבעייתיות של המקורות.</a:t>
            </a:r>
            <a:endParaRPr lang="en-US" sz="3200" dirty="0">
              <a:cs typeface="David" pitchFamily="2"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370013" y="301625"/>
            <a:ext cx="7313612" cy="679450"/>
          </a:xfrm>
        </p:spPr>
        <p:txBody>
          <a:bodyPr/>
          <a:lstStyle/>
          <a:p>
            <a:pPr algn="ctr"/>
            <a:r>
              <a:rPr lang="he-IL">
                <a:cs typeface="David" pitchFamily="2" charset="-79"/>
              </a:rPr>
              <a:t>מהי הצעת-מחקר ?</a:t>
            </a:r>
            <a:endParaRPr lang="en-US">
              <a:cs typeface="David" pitchFamily="2" charset="-79"/>
            </a:endParaRPr>
          </a:p>
        </p:txBody>
      </p:sp>
      <p:sp>
        <p:nvSpPr>
          <p:cNvPr id="9219" name="Rectangle 3"/>
          <p:cNvSpPr>
            <a:spLocks noGrp="1" noChangeArrowheads="1"/>
          </p:cNvSpPr>
          <p:nvPr>
            <p:ph type="body" idx="1"/>
          </p:nvPr>
        </p:nvSpPr>
        <p:spPr>
          <a:xfrm>
            <a:off x="1370013" y="1628800"/>
            <a:ext cx="7313612" cy="5213067"/>
          </a:xfrm>
        </p:spPr>
        <p:txBody>
          <a:bodyPr/>
          <a:lstStyle/>
          <a:p>
            <a:pPr algn="r" rtl="1"/>
            <a:r>
              <a:rPr lang="he-IL" sz="2500" dirty="0">
                <a:cs typeface="David" pitchFamily="2" charset="-79"/>
              </a:rPr>
              <a:t>הצעת-המחקר היא מסמך המבקש להציג בפירוט </a:t>
            </a:r>
            <a:r>
              <a:rPr lang="he-IL" sz="2500" dirty="0" smtClean="0">
                <a:cs typeface="David" pitchFamily="2" charset="-79"/>
              </a:rPr>
              <a:t>תכנית </a:t>
            </a:r>
            <a:r>
              <a:rPr lang="he-IL" sz="2500" dirty="0">
                <a:cs typeface="David" pitchFamily="2" charset="-79"/>
              </a:rPr>
              <a:t>על נושא המחקר העתידי. </a:t>
            </a:r>
            <a:r>
              <a:rPr lang="he-IL" sz="2500" dirty="0" smtClean="0">
                <a:cs typeface="David" pitchFamily="2" charset="-79"/>
              </a:rPr>
              <a:t>היא מהווה שלד ובסיס </a:t>
            </a:r>
            <a:r>
              <a:rPr lang="he-IL" sz="2500" dirty="0">
                <a:cs typeface="David" pitchFamily="2" charset="-79"/>
              </a:rPr>
              <a:t>לכתיבת המחקר</a:t>
            </a:r>
            <a:r>
              <a:rPr lang="he-IL" sz="2500" dirty="0" smtClean="0">
                <a:cs typeface="David" pitchFamily="2" charset="-79"/>
              </a:rPr>
              <a:t>.</a:t>
            </a:r>
          </a:p>
          <a:p>
            <a:pPr algn="r" rtl="1"/>
            <a:endParaRPr lang="he-IL" sz="2500" dirty="0">
              <a:cs typeface="David" pitchFamily="2" charset="-79"/>
            </a:endParaRPr>
          </a:p>
          <a:p>
            <a:pPr algn="r" rtl="1"/>
            <a:r>
              <a:rPr lang="he-IL" sz="2500" dirty="0" smtClean="0">
                <a:cs typeface="David" pitchFamily="2" charset="-79"/>
              </a:rPr>
              <a:t>כוונתה בתכנית הבכירים לספק התנסות בשלבים </a:t>
            </a:r>
            <a:r>
              <a:rPr lang="he-IL" sz="2500" dirty="0">
                <a:cs typeface="David" pitchFamily="2" charset="-79"/>
              </a:rPr>
              <a:t>הראשונים של כתיבת מחקר </a:t>
            </a:r>
            <a:r>
              <a:rPr lang="he-IL" sz="2500" dirty="0" smtClean="0">
                <a:cs typeface="David" pitchFamily="2" charset="-79"/>
              </a:rPr>
              <a:t>ולהקנות את המיומנויות המיוחדות (השונות מעבודות אחרות) הנדרשות למסמך זה: </a:t>
            </a:r>
            <a:r>
              <a:rPr lang="he-IL" sz="2500" dirty="0" err="1" smtClean="0">
                <a:cs typeface="David" pitchFamily="2" charset="-79"/>
              </a:rPr>
              <a:t>תיכנון</a:t>
            </a:r>
            <a:r>
              <a:rPr lang="he-IL" sz="2500" dirty="0" smtClean="0">
                <a:cs typeface="David" pitchFamily="2" charset="-79"/>
              </a:rPr>
              <a:t> מחקר ברמה גבוהה, שיפור יכולת הכתיבה, </a:t>
            </a:r>
            <a:r>
              <a:rPr lang="he-IL" sz="2500" dirty="0" err="1" smtClean="0">
                <a:cs typeface="David" pitchFamily="2" charset="-79"/>
              </a:rPr>
              <a:t>שיכנוע</a:t>
            </a:r>
            <a:r>
              <a:rPr lang="he-IL" sz="2500" dirty="0" smtClean="0">
                <a:cs typeface="David" pitchFamily="2" charset="-79"/>
              </a:rPr>
              <a:t>.  </a:t>
            </a:r>
          </a:p>
          <a:p>
            <a:pPr algn="r" rtl="1"/>
            <a:endParaRPr lang="he-IL" sz="2500" dirty="0">
              <a:cs typeface="David" pitchFamily="2" charset="-79"/>
            </a:endParaRPr>
          </a:p>
          <a:p>
            <a:pPr algn="r" rtl="1"/>
            <a:r>
              <a:rPr lang="he-IL" sz="2500" dirty="0">
                <a:cs typeface="David" pitchFamily="2" charset="-79"/>
              </a:rPr>
              <a:t>בהצעה נכללים </a:t>
            </a:r>
            <a:r>
              <a:rPr lang="he-IL" sz="2500" dirty="0" smtClean="0">
                <a:cs typeface="David" pitchFamily="2" charset="-79"/>
              </a:rPr>
              <a:t>תיאור </a:t>
            </a:r>
            <a:r>
              <a:rPr lang="he-IL" sz="2500" dirty="0">
                <a:cs typeface="David" pitchFamily="2" charset="-79"/>
              </a:rPr>
              <a:t>הנושא, אפיון הספרות המחקרית ומקורות </a:t>
            </a:r>
            <a:r>
              <a:rPr lang="he-IL" sz="2500" dirty="0" smtClean="0">
                <a:cs typeface="David" pitchFamily="2" charset="-79"/>
              </a:rPr>
              <a:t>המחקר ולנוכח כל אלה - תרומתו </a:t>
            </a:r>
            <a:r>
              <a:rPr lang="he-IL" sz="2500" dirty="0">
                <a:cs typeface="David" pitchFamily="2" charset="-79"/>
              </a:rPr>
              <a:t>של </a:t>
            </a:r>
            <a:r>
              <a:rPr lang="he-IL" sz="2500" dirty="0" smtClean="0">
                <a:cs typeface="David" pitchFamily="2" charset="-79"/>
              </a:rPr>
              <a:t>המחקר המוצע.</a:t>
            </a:r>
            <a:endParaRPr lang="en-US" sz="2500" dirty="0">
              <a:cs typeface="David" pitchFamily="2" charset="-79"/>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0013" y="301625"/>
            <a:ext cx="7313612" cy="751111"/>
          </a:xfrm>
        </p:spPr>
        <p:txBody>
          <a:bodyPr/>
          <a:lstStyle/>
          <a:p>
            <a:pPr algn="ctr"/>
            <a:r>
              <a:rPr lang="he-IL" dirty="0" smtClean="0">
                <a:solidFill>
                  <a:schemeClr val="tx1"/>
                </a:solidFill>
              </a:rPr>
              <a:t>מקורות המחקר -דוגמה</a:t>
            </a:r>
            <a:endParaRPr lang="he-IL" dirty="0">
              <a:solidFill>
                <a:schemeClr val="tx1"/>
              </a:solidFill>
            </a:endParaRPr>
          </a:p>
        </p:txBody>
      </p:sp>
      <p:sp>
        <p:nvSpPr>
          <p:cNvPr id="3" name="מציין מיקום תוכן 2"/>
          <p:cNvSpPr>
            <a:spLocks noGrp="1"/>
          </p:cNvSpPr>
          <p:nvPr>
            <p:ph idx="1"/>
          </p:nvPr>
        </p:nvSpPr>
        <p:spPr>
          <a:xfrm>
            <a:off x="1370013" y="1484784"/>
            <a:ext cx="7313612" cy="4457229"/>
          </a:xfrm>
        </p:spPr>
        <p:txBody>
          <a:bodyPr/>
          <a:lstStyle/>
          <a:p>
            <a:pPr algn="just" rtl="1"/>
            <a:r>
              <a:rPr lang="he-IL" sz="2600" b="1" u="sng" dirty="0"/>
              <a:t>ארכיון צה"ל ומערכת הביטחון</a:t>
            </a:r>
            <a:endParaRPr lang="en-US" sz="2600" dirty="0"/>
          </a:p>
          <a:p>
            <a:pPr algn="just" rtl="1"/>
            <a:r>
              <a:rPr lang="he-IL" sz="2600" dirty="0"/>
              <a:t>רוב החומר הרלוונטי מארכיון זה הגיע מיחידות הממשל הצבאי הישראלי בגדה המערבית ובעזה. החומרים כוללים דיווחים על הלכי רוח בקרב האוכלוסייה, סיכומי פגישות של קציני צה"ל עם אישים פלסטיניים, לרבות מאות שיחות עם דמויות מרכזיות ממשפחות אל-</a:t>
            </a:r>
            <a:r>
              <a:rPr lang="he-IL" sz="2600" dirty="0" err="1"/>
              <a:t>ג'עברי</a:t>
            </a:r>
            <a:r>
              <a:rPr lang="he-IL" sz="2600" dirty="0"/>
              <a:t> ואל-מצרי. </a:t>
            </a:r>
            <a:r>
              <a:rPr lang="he-IL" sz="2600" b="1" dirty="0"/>
              <a:t>החומרים צריכים להיבחן מתוך התחשבות בנסיבות שבהן נוצרו. </a:t>
            </a:r>
            <a:r>
              <a:rPr lang="he-IL" sz="2600" dirty="0"/>
              <a:t>הדבר נכון במיוחד בנוגע לסיכומי הפגישות בין קציני צה"ל לאישים פלסטינים, נוכח תלות כלכלית, פוליטית או אחרת שהתקיימה פעמים רבות מצד האישים הפלסטינים בקצינים.</a:t>
            </a:r>
          </a:p>
        </p:txBody>
      </p:sp>
    </p:spTree>
    <p:extLst>
      <p:ext uri="{BB962C8B-B14F-4D97-AF65-F5344CB8AC3E}">
        <p14:creationId xmlns:p14="http://schemas.microsoft.com/office/powerpoint/2010/main" val="1281314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980522" y="913286"/>
            <a:ext cx="7560840" cy="5324535"/>
          </a:xfrm>
          <a:prstGeom prst="rect">
            <a:avLst/>
          </a:prstGeom>
        </p:spPr>
        <p:txBody>
          <a:bodyPr wrap="square">
            <a:spAutoFit/>
          </a:bodyPr>
          <a:lstStyle/>
          <a:p>
            <a:r>
              <a:rPr lang="he-IL" sz="2600" b="1" u="sng" dirty="0"/>
              <a:t>עיתונות פלסטינית וירדנית</a:t>
            </a:r>
          </a:p>
          <a:p>
            <a:r>
              <a:rPr lang="he-IL" sz="2600" dirty="0"/>
              <a:t>חומרים שלוקטו מן העיתונות הפלסטינית והירדנית בין 1948 ועד שלהי שנות ה- 70. חומרי העיתונות עשירים במידע ומאפשרים נקודת מבט פומבית, השונה בדרך כלל מזו שמספקים חומרי הממשל הצבאי על אותם נושאים והתרחשויות. </a:t>
            </a:r>
            <a:r>
              <a:rPr lang="he-IL" sz="2600" b="1" dirty="0"/>
              <a:t>השילוב בין שני סוגי המקורות </a:t>
            </a:r>
            <a:r>
              <a:rPr lang="he-IL" sz="2600" b="1" dirty="0" smtClean="0"/>
              <a:t>מאפשר </a:t>
            </a:r>
            <a:endParaRPr lang="en-US" sz="2600" b="1" dirty="0" smtClean="0"/>
          </a:p>
          <a:p>
            <a:r>
              <a:rPr lang="he-IL" sz="2600" b="1" dirty="0" smtClean="0"/>
              <a:t>התבוננות </a:t>
            </a:r>
            <a:r>
              <a:rPr lang="he-IL" sz="2600" b="1" dirty="0"/>
              <a:t>מאוזנת יותר</a:t>
            </a:r>
            <a:r>
              <a:rPr lang="he-IL" dirty="0" smtClean="0"/>
              <a:t>.</a:t>
            </a:r>
            <a:endParaRPr lang="en-US" dirty="0" smtClean="0"/>
          </a:p>
          <a:p>
            <a:endParaRPr lang="en-US" dirty="0" smtClean="0"/>
          </a:p>
          <a:p>
            <a:pPr rtl="1"/>
            <a:r>
              <a:rPr lang="he-IL" sz="2600" b="1" u="sng" dirty="0"/>
              <a:t>מילונים ביוגראפיים  </a:t>
            </a:r>
            <a:endParaRPr lang="he-IL" sz="2600" b="1" u="sng" dirty="0" smtClean="0"/>
          </a:p>
          <a:p>
            <a:pPr rtl="1"/>
            <a:endParaRPr lang="he-IL" sz="2600" b="1" u="sng" dirty="0"/>
          </a:p>
          <a:p>
            <a:pPr rtl="1"/>
            <a:r>
              <a:rPr lang="he-IL" sz="2600" b="1" u="sng" dirty="0"/>
              <a:t>הארכיונים הלאומיים </a:t>
            </a:r>
            <a:r>
              <a:rPr lang="he-IL" sz="2600" b="1" u="sng" dirty="0" err="1" smtClean="0"/>
              <a:t>האמריקאיים</a:t>
            </a:r>
            <a:r>
              <a:rPr lang="he-IL" sz="2600" b="1" u="sng" dirty="0" smtClean="0"/>
              <a:t> והבריטיים</a:t>
            </a:r>
          </a:p>
          <a:p>
            <a:pPr rtl="1"/>
            <a:endParaRPr lang="he-IL" sz="2600" b="1" u="sng" dirty="0"/>
          </a:p>
          <a:p>
            <a:pPr rtl="1"/>
            <a:r>
              <a:rPr lang="he-IL" sz="2600" b="1" u="sng" dirty="0"/>
              <a:t>ארכיון 'המודיעין הכללי' הירדני</a:t>
            </a:r>
            <a:endParaRPr lang="en-US" sz="2600" dirty="0"/>
          </a:p>
        </p:txBody>
      </p:sp>
    </p:spTree>
    <p:extLst>
      <p:ext uri="{BB962C8B-B14F-4D97-AF65-F5344CB8AC3E}">
        <p14:creationId xmlns:p14="http://schemas.microsoft.com/office/powerpoint/2010/main" val="3887479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he-IL" dirty="0" smtClean="0">
                <a:cs typeface="David" pitchFamily="2" charset="-79"/>
              </a:rPr>
              <a:t>סעיף 6</a:t>
            </a:r>
            <a:br>
              <a:rPr lang="he-IL" dirty="0" smtClean="0">
                <a:cs typeface="David" pitchFamily="2" charset="-79"/>
              </a:rPr>
            </a:br>
            <a:r>
              <a:rPr lang="he-IL" dirty="0" smtClean="0">
                <a:cs typeface="David" pitchFamily="2" charset="-79"/>
              </a:rPr>
              <a:t>רשימה ביבליוגרפית (עד 3 עמודים)</a:t>
            </a:r>
            <a:endParaRPr lang="en-US" dirty="0">
              <a:cs typeface="David" pitchFamily="2" charset="-79"/>
            </a:endParaRPr>
          </a:p>
        </p:txBody>
      </p:sp>
      <p:sp>
        <p:nvSpPr>
          <p:cNvPr id="21507" name="Rectangle 3"/>
          <p:cNvSpPr>
            <a:spLocks noGrp="1" noChangeArrowheads="1"/>
          </p:cNvSpPr>
          <p:nvPr>
            <p:ph type="body" idx="1"/>
          </p:nvPr>
        </p:nvSpPr>
        <p:spPr>
          <a:xfrm>
            <a:off x="1042988" y="1628775"/>
            <a:ext cx="7640637" cy="4895850"/>
          </a:xfrm>
        </p:spPr>
        <p:txBody>
          <a:bodyPr/>
          <a:lstStyle/>
          <a:p>
            <a:pPr algn="r" rtl="1"/>
            <a:endParaRPr lang="he-IL" dirty="0">
              <a:cs typeface="David" pitchFamily="2" charset="-79"/>
            </a:endParaRPr>
          </a:p>
          <a:p>
            <a:pPr algn="r" rtl="1"/>
            <a:r>
              <a:rPr lang="he-IL" dirty="0">
                <a:cs typeface="David" pitchFamily="2" charset="-79"/>
              </a:rPr>
              <a:t>זוהי רשימת המקורות של העבודה. יש להציג בה את מכלול המקורות שבהם יעשה שימוש בעבודה.</a:t>
            </a:r>
          </a:p>
          <a:p>
            <a:pPr algn="r" rtl="1">
              <a:buFont typeface="Wingdings" pitchFamily="2" charset="2"/>
              <a:buNone/>
            </a:pPr>
            <a:endParaRPr lang="he-IL" dirty="0">
              <a:cs typeface="David" pitchFamily="2" charset="-79"/>
            </a:endParaRPr>
          </a:p>
          <a:p>
            <a:pPr algn="r" rtl="1"/>
            <a:r>
              <a:rPr lang="he-IL" dirty="0">
                <a:cs typeface="David" pitchFamily="2" charset="-79"/>
              </a:rPr>
              <a:t>יש להציגה במדרג </a:t>
            </a:r>
            <a:r>
              <a:rPr lang="he-IL" dirty="0" smtClean="0">
                <a:cs typeface="David" pitchFamily="2" charset="-79"/>
              </a:rPr>
              <a:t>ענייני. מקורות </a:t>
            </a:r>
            <a:r>
              <a:rPr lang="he-IL" dirty="0">
                <a:cs typeface="David" pitchFamily="2" charset="-79"/>
              </a:rPr>
              <a:t>ראשוניים </a:t>
            </a:r>
            <a:r>
              <a:rPr lang="he-IL" dirty="0" smtClean="0">
                <a:cs typeface="David" pitchFamily="2" charset="-79"/>
              </a:rPr>
              <a:t>תחילה תוך חלוקה לקטגוריות: ארכיונים, </a:t>
            </a:r>
            <a:r>
              <a:rPr lang="he-IL" dirty="0">
                <a:cs typeface="David" pitchFamily="2" charset="-79"/>
              </a:rPr>
              <a:t>עיתונות, ראיונות, אתרי </a:t>
            </a:r>
            <a:r>
              <a:rPr lang="he-IL" dirty="0" smtClean="0">
                <a:cs typeface="David" pitchFamily="2" charset="-79"/>
              </a:rPr>
              <a:t>אינטרנט. את </a:t>
            </a:r>
            <a:r>
              <a:rPr lang="he-IL" dirty="0">
                <a:cs typeface="David" pitchFamily="2" charset="-79"/>
              </a:rPr>
              <a:t>המקורות </a:t>
            </a:r>
            <a:r>
              <a:rPr lang="he-IL" dirty="0" smtClean="0">
                <a:cs typeface="David" pitchFamily="2" charset="-79"/>
              </a:rPr>
              <a:t>המשניים, ספרים ומאמרים, יש להפריד על </a:t>
            </a:r>
            <a:r>
              <a:rPr lang="he-IL" dirty="0">
                <a:cs typeface="David" pitchFamily="2" charset="-79"/>
              </a:rPr>
              <a:t>פי </a:t>
            </a:r>
            <a:r>
              <a:rPr lang="he-IL" dirty="0" smtClean="0">
                <a:cs typeface="David" pitchFamily="2" charset="-79"/>
              </a:rPr>
              <a:t>שפות. עבודות מחקר שלא פורסמו, מאסטר או דוקטורט, תירשמנה בנפרד. </a:t>
            </a:r>
            <a:endParaRPr lang="he-IL" dirty="0">
              <a:cs typeface="David" pitchFamily="2" charset="-79"/>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he-IL">
                <a:cs typeface="David" pitchFamily="2" charset="-79"/>
              </a:rPr>
              <a:t>חיפוש אחר מקורות-מחקר</a:t>
            </a:r>
            <a:endParaRPr lang="en-US">
              <a:cs typeface="David" pitchFamily="2" charset="-79"/>
            </a:endParaRPr>
          </a:p>
        </p:txBody>
      </p:sp>
      <p:sp>
        <p:nvSpPr>
          <p:cNvPr id="24579" name="Rectangle 3"/>
          <p:cNvSpPr>
            <a:spLocks noGrp="1" noChangeArrowheads="1"/>
          </p:cNvSpPr>
          <p:nvPr>
            <p:ph type="body" idx="1"/>
          </p:nvPr>
        </p:nvSpPr>
        <p:spPr>
          <a:xfrm>
            <a:off x="250825" y="1268413"/>
            <a:ext cx="8713788" cy="5589587"/>
          </a:xfrm>
        </p:spPr>
        <p:txBody>
          <a:bodyPr/>
          <a:lstStyle/>
          <a:p>
            <a:pPr algn="r" rtl="1"/>
            <a:endParaRPr lang="he-IL" dirty="0">
              <a:cs typeface="David" pitchFamily="2" charset="-79"/>
            </a:endParaRPr>
          </a:p>
          <a:p>
            <a:pPr algn="r" rtl="1"/>
            <a:r>
              <a:rPr lang="he-IL" dirty="0">
                <a:cs typeface="David" pitchFamily="2" charset="-79"/>
              </a:rPr>
              <a:t>התייעצות ב"שירות הביבליוגראפי" של ספריית </a:t>
            </a:r>
            <a:r>
              <a:rPr lang="he-IL" dirty="0" err="1">
                <a:cs typeface="David" pitchFamily="2" charset="-79"/>
              </a:rPr>
              <a:t>סוראסקי</a:t>
            </a:r>
            <a:r>
              <a:rPr lang="he-IL" dirty="0">
                <a:cs typeface="David" pitchFamily="2" charset="-79"/>
              </a:rPr>
              <a:t>.</a:t>
            </a:r>
          </a:p>
          <a:p>
            <a:pPr algn="r" rtl="1"/>
            <a:r>
              <a:rPr lang="he-IL" dirty="0">
                <a:cs typeface="David" pitchFamily="2" charset="-79"/>
              </a:rPr>
              <a:t>התייעצות עם </a:t>
            </a:r>
            <a:r>
              <a:rPr lang="he-IL" dirty="0" smtClean="0">
                <a:cs typeface="David" pitchFamily="2" charset="-79"/>
              </a:rPr>
              <a:t>ספרניי ספריית </a:t>
            </a:r>
            <a:r>
              <a:rPr lang="he-IL" dirty="0">
                <a:cs typeface="David" pitchFamily="2" charset="-79"/>
              </a:rPr>
              <a:t>מרכז דיין </a:t>
            </a:r>
            <a:r>
              <a:rPr lang="he-IL" dirty="0" smtClean="0">
                <a:cs typeface="David" pitchFamily="2" charset="-79"/>
              </a:rPr>
              <a:t>(קומה רביעית).</a:t>
            </a:r>
          </a:p>
          <a:p>
            <a:pPr algn="r" rtl="1"/>
            <a:r>
              <a:rPr lang="he-IL" dirty="0" smtClean="0">
                <a:cs typeface="David" pitchFamily="2" charset="-79"/>
              </a:rPr>
              <a:t>שימוש </a:t>
            </a:r>
            <a:r>
              <a:rPr lang="he-IL" dirty="0">
                <a:cs typeface="David" pitchFamily="2" charset="-79"/>
              </a:rPr>
              <a:t>בקטלוג אלף של </a:t>
            </a:r>
            <a:r>
              <a:rPr lang="he-IL" dirty="0" smtClean="0">
                <a:cs typeface="David" pitchFamily="2" charset="-79"/>
              </a:rPr>
              <a:t>הספרייה </a:t>
            </a:r>
            <a:r>
              <a:rPr lang="he-IL" dirty="0">
                <a:cs typeface="David" pitchFamily="2" charset="-79"/>
              </a:rPr>
              <a:t>ובקטלוגים המאוחדים </a:t>
            </a:r>
          </a:p>
          <a:p>
            <a:pPr algn="r" rtl="1">
              <a:buFont typeface="Wingdings" pitchFamily="2" charset="2"/>
              <a:buNone/>
            </a:pPr>
            <a:r>
              <a:rPr lang="he-IL" dirty="0">
                <a:cs typeface="David" pitchFamily="2" charset="-79"/>
              </a:rPr>
              <a:t>	(</a:t>
            </a:r>
            <a:r>
              <a:rPr lang="en-US" dirty="0">
                <a:latin typeface="Times New Roman" pitchFamily="18" charset="0"/>
                <a:cs typeface="Times New Roman" pitchFamily="18" charset="0"/>
              </a:rPr>
              <a:t>ULI</a:t>
            </a:r>
            <a:r>
              <a:rPr lang="he-IL" dirty="0">
                <a:cs typeface="David" pitchFamily="2" charset="-79"/>
              </a:rPr>
              <a:t> לספרים ו-</a:t>
            </a:r>
            <a:r>
              <a:rPr lang="en-US" dirty="0">
                <a:latin typeface="Times New Roman" pitchFamily="18" charset="0"/>
                <a:cs typeface="Times New Roman" pitchFamily="18" charset="0"/>
              </a:rPr>
              <a:t>ULS</a:t>
            </a:r>
            <a:r>
              <a:rPr lang="he-IL" dirty="0">
                <a:latin typeface="Times New Roman" pitchFamily="18" charset="0"/>
                <a:cs typeface="Times New Roman" pitchFamily="18" charset="0"/>
              </a:rPr>
              <a:t> </a:t>
            </a:r>
            <a:r>
              <a:rPr lang="he-IL" dirty="0">
                <a:cs typeface="David" pitchFamily="2" charset="-79"/>
              </a:rPr>
              <a:t>למאמרים). </a:t>
            </a:r>
          </a:p>
          <a:p>
            <a:pPr algn="r" rtl="1"/>
            <a:r>
              <a:rPr lang="he-IL" dirty="0">
                <a:cs typeface="David" pitchFamily="2" charset="-79"/>
              </a:rPr>
              <a:t>שימוש במקורות המידע </a:t>
            </a:r>
            <a:r>
              <a:rPr lang="he-IL" dirty="0" smtClean="0">
                <a:cs typeface="David" pitchFamily="2" charset="-79"/>
              </a:rPr>
              <a:t>האלקטרוניים:</a:t>
            </a:r>
            <a:r>
              <a:rPr lang="en-US" dirty="0" smtClean="0">
                <a:cs typeface="David" pitchFamily="2" charset="-79"/>
              </a:rPr>
              <a:t>Index </a:t>
            </a:r>
            <a:r>
              <a:rPr lang="en-US" dirty="0" err="1" smtClean="0">
                <a:cs typeface="David" pitchFamily="2" charset="-79"/>
              </a:rPr>
              <a:t>Islamicus</a:t>
            </a:r>
            <a:r>
              <a:rPr lang="en-US" dirty="0" smtClean="0">
                <a:cs typeface="David" pitchFamily="2" charset="-79"/>
              </a:rPr>
              <a:t>, Historical Abstracts</a:t>
            </a:r>
            <a:endParaRPr lang="he-IL" dirty="0" smtClean="0">
              <a:cs typeface="David" pitchFamily="2" charset="-79"/>
            </a:endParaRPr>
          </a:p>
          <a:p>
            <a:pPr algn="r" rtl="1"/>
            <a:r>
              <a:rPr lang="he-IL" dirty="0" smtClean="0">
                <a:cs typeface="David" pitchFamily="2" charset="-79"/>
              </a:rPr>
              <a:t>ארכיון העיתונות הערבית (קומת קרקע).</a:t>
            </a:r>
            <a:endParaRPr lang="he-IL" dirty="0">
              <a:cs typeface="David" pitchFamily="2" charset="-79"/>
            </a:endParaRPr>
          </a:p>
          <a:p>
            <a:pPr algn="r" rtl="1"/>
            <a:r>
              <a:rPr lang="he-IL" dirty="0" smtClean="0">
                <a:cs typeface="David" pitchFamily="2" charset="-79"/>
              </a:rPr>
              <a:t>מציאת </a:t>
            </a:r>
            <a:r>
              <a:rPr lang="he-IL" dirty="0">
                <a:cs typeface="David" pitchFamily="2" charset="-79"/>
              </a:rPr>
              <a:t>מקורות מחקר </a:t>
            </a:r>
            <a:r>
              <a:rPr lang="he-IL" dirty="0" smtClean="0">
                <a:cs typeface="David" pitchFamily="2" charset="-79"/>
              </a:rPr>
              <a:t>ברשימת המקורות של מחקרים שונים.</a:t>
            </a:r>
          </a:p>
          <a:p>
            <a:pPr algn="r" rtl="1"/>
            <a:r>
              <a:rPr lang="he-IL" dirty="0" smtClean="0">
                <a:cs typeface="David" pitchFamily="2" charset="-79"/>
              </a:rPr>
              <a:t>חיפוש מקורות על פי שמות הכותבים </a:t>
            </a:r>
            <a:r>
              <a:rPr lang="he-IL" dirty="0">
                <a:cs typeface="David" pitchFamily="2" charset="-79"/>
              </a:rPr>
              <a:t>המרכזיים בשיח.</a:t>
            </a:r>
          </a:p>
          <a:p>
            <a:pPr algn="r" rtl="1"/>
            <a:r>
              <a:rPr lang="he-IL" dirty="0" smtClean="0">
                <a:cs typeface="David" pitchFamily="2" charset="-79"/>
              </a:rPr>
              <a:t>איזון ומגוון בין סוגי מקורות המחקר.</a:t>
            </a:r>
          </a:p>
          <a:p>
            <a:pPr algn="r" rtl="1"/>
            <a:endParaRPr lang="he-IL" dirty="0" smtClean="0">
              <a:cs typeface="David" pitchFamily="2" charset="-79"/>
            </a:endParaRPr>
          </a:p>
          <a:p>
            <a:pPr algn="r" rtl="1"/>
            <a:endParaRPr lang="en-US" dirty="0">
              <a:cs typeface="David" pitchFamily="2" charset="-79"/>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370013" y="301625"/>
            <a:ext cx="7313612" cy="607095"/>
          </a:xfrm>
        </p:spPr>
        <p:txBody>
          <a:bodyPr/>
          <a:lstStyle/>
          <a:p>
            <a:pPr algn="ctr"/>
            <a:r>
              <a:rPr lang="he-IL" dirty="0">
                <a:cs typeface="David" pitchFamily="2" charset="-79"/>
              </a:rPr>
              <a:t>קריאת מקורות </a:t>
            </a:r>
            <a:endParaRPr lang="en-US" dirty="0">
              <a:cs typeface="David" pitchFamily="2" charset="-79"/>
            </a:endParaRPr>
          </a:p>
        </p:txBody>
      </p:sp>
      <p:sp>
        <p:nvSpPr>
          <p:cNvPr id="26627" name="Rectangle 3"/>
          <p:cNvSpPr>
            <a:spLocks noGrp="1" noChangeArrowheads="1"/>
          </p:cNvSpPr>
          <p:nvPr>
            <p:ph type="body" idx="1"/>
          </p:nvPr>
        </p:nvSpPr>
        <p:spPr>
          <a:xfrm>
            <a:off x="395288" y="1556792"/>
            <a:ext cx="8424862" cy="5040560"/>
          </a:xfrm>
        </p:spPr>
        <p:txBody>
          <a:bodyPr/>
          <a:lstStyle/>
          <a:p>
            <a:pPr algn="r" rtl="1"/>
            <a:r>
              <a:rPr lang="he-IL" dirty="0" smtClean="0">
                <a:cs typeface="David" pitchFamily="2" charset="-79"/>
              </a:rPr>
              <a:t>מה לעשות במצב של מחסור או העדר מקורות מחקר?</a:t>
            </a:r>
          </a:p>
          <a:p>
            <a:pPr algn="r" rtl="1"/>
            <a:r>
              <a:rPr lang="he-IL" dirty="0" smtClean="0">
                <a:cs typeface="David" pitchFamily="2" charset="-79"/>
              </a:rPr>
              <a:t>קריאה </a:t>
            </a:r>
            <a:r>
              <a:rPr lang="he-IL" dirty="0">
                <a:cs typeface="David" pitchFamily="2" charset="-79"/>
              </a:rPr>
              <a:t>מרפרפת מול קריאה ממוקדת. </a:t>
            </a:r>
          </a:p>
          <a:p>
            <a:pPr algn="r" rtl="1"/>
            <a:r>
              <a:rPr lang="he-IL" dirty="0" smtClean="0">
                <a:cs typeface="David" pitchFamily="2" charset="-79"/>
              </a:rPr>
              <a:t>קריאה משימתית: מה </a:t>
            </a:r>
            <a:r>
              <a:rPr lang="he-IL" dirty="0">
                <a:cs typeface="David" pitchFamily="2" charset="-79"/>
              </a:rPr>
              <a:t>לקרוא וכמה לקרוא?</a:t>
            </a:r>
          </a:p>
          <a:p>
            <a:pPr algn="r" rtl="1"/>
            <a:r>
              <a:rPr lang="he-IL" dirty="0">
                <a:cs typeface="David" pitchFamily="2" charset="-79"/>
              </a:rPr>
              <a:t>חשיבותו של תוכן העניינים בספרות מחקרית.</a:t>
            </a:r>
          </a:p>
          <a:p>
            <a:pPr algn="r" rtl="1"/>
            <a:r>
              <a:rPr lang="he-IL" dirty="0">
                <a:cs typeface="David" pitchFamily="2" charset="-79"/>
              </a:rPr>
              <a:t>אפיון המקורות ומציאת נקודות דמיון ושוני בין מקורות מחקר.</a:t>
            </a:r>
          </a:p>
          <a:p>
            <a:pPr algn="r" rtl="1"/>
            <a:r>
              <a:rPr lang="he-IL" dirty="0">
                <a:cs typeface="David" pitchFamily="2" charset="-79"/>
              </a:rPr>
              <a:t>להבחין במה שיש ובמה שאין במקורות.</a:t>
            </a:r>
          </a:p>
          <a:p>
            <a:pPr algn="r" rtl="1"/>
            <a:r>
              <a:rPr lang="he-IL" dirty="0">
                <a:cs typeface="David" pitchFamily="2" charset="-79"/>
              </a:rPr>
              <a:t>לקרוא ולכתוב במקביל.</a:t>
            </a:r>
          </a:p>
          <a:p>
            <a:pPr algn="r" rtl="1"/>
            <a:r>
              <a:rPr lang="he-IL" dirty="0">
                <a:cs typeface="David" pitchFamily="2" charset="-79"/>
              </a:rPr>
              <a:t>ביקורות ספרים </a:t>
            </a:r>
            <a:r>
              <a:rPr lang="en-US" dirty="0">
                <a:latin typeface="Times New Roman" pitchFamily="18" charset="0"/>
                <a:cs typeface="Times New Roman" pitchFamily="18" charset="0"/>
              </a:rPr>
              <a:t>(book review)</a:t>
            </a:r>
            <a:r>
              <a:rPr lang="he-IL" dirty="0">
                <a:latin typeface="Times New Roman" pitchFamily="18" charset="0"/>
                <a:cs typeface="Times New Roman" pitchFamily="18" charset="0"/>
              </a:rPr>
              <a:t> </a:t>
            </a:r>
            <a:r>
              <a:rPr lang="he-IL" dirty="0">
                <a:cs typeface="David" pitchFamily="2" charset="-79"/>
              </a:rPr>
              <a:t>ככלי עזר למיקוד הקריאה ולצורך השיח </a:t>
            </a:r>
            <a:r>
              <a:rPr lang="he-IL" dirty="0" smtClean="0">
                <a:cs typeface="David" pitchFamily="2" charset="-79"/>
              </a:rPr>
              <a:t>המחקרי (לא תופענה ברשימת המקורות).</a:t>
            </a:r>
            <a:endParaRPr lang="he-IL" dirty="0">
              <a:cs typeface="David" pitchFamily="2" charset="-79"/>
            </a:endParaRPr>
          </a:p>
          <a:p>
            <a:pPr algn="r" rtl="1"/>
            <a:endParaRPr lang="he-IL" dirty="0">
              <a:cs typeface="David" pitchFamily="2" charset="-79"/>
            </a:endParaRPr>
          </a:p>
          <a:p>
            <a:pPr algn="r" rtl="1"/>
            <a:endParaRPr lang="he-IL" dirty="0">
              <a:cs typeface="David" pitchFamily="2" charset="-79"/>
            </a:endParaRPr>
          </a:p>
          <a:p>
            <a:pPr algn="r" rtl="1"/>
            <a:endParaRPr lang="en-US" dirty="0">
              <a:cs typeface="David" pitchFamily="2" charset="-79"/>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he-IL">
                <a:cs typeface="David" pitchFamily="2" charset="-79"/>
              </a:rPr>
              <a:t>שימוש מושכל במקורות</a:t>
            </a:r>
            <a:endParaRPr lang="en-US">
              <a:cs typeface="David" pitchFamily="2" charset="-79"/>
            </a:endParaRPr>
          </a:p>
        </p:txBody>
      </p:sp>
      <p:sp>
        <p:nvSpPr>
          <p:cNvPr id="27651" name="Rectangle 3"/>
          <p:cNvSpPr>
            <a:spLocks noGrp="1" noChangeArrowheads="1"/>
          </p:cNvSpPr>
          <p:nvPr>
            <p:ph type="body" idx="1"/>
          </p:nvPr>
        </p:nvSpPr>
        <p:spPr>
          <a:xfrm>
            <a:off x="468313" y="1628775"/>
            <a:ext cx="8215312" cy="4895850"/>
          </a:xfrm>
        </p:spPr>
        <p:txBody>
          <a:bodyPr/>
          <a:lstStyle/>
          <a:p>
            <a:pPr algn="r" rtl="1"/>
            <a:endParaRPr lang="he-IL" dirty="0">
              <a:cs typeface="David" pitchFamily="2" charset="-79"/>
            </a:endParaRPr>
          </a:p>
          <a:p>
            <a:pPr algn="r" rtl="1"/>
            <a:r>
              <a:rPr lang="he-IL" dirty="0" smtClean="0">
                <a:cs typeface="David" pitchFamily="2" charset="-79"/>
              </a:rPr>
              <a:t>מה </a:t>
            </a:r>
            <a:r>
              <a:rPr lang="he-IL" dirty="0">
                <a:cs typeface="David" pitchFamily="2" charset="-79"/>
              </a:rPr>
              <a:t>עושים בהעדר מקורות?</a:t>
            </a:r>
          </a:p>
          <a:p>
            <a:pPr algn="r" rtl="1">
              <a:buFont typeface="Wingdings" pitchFamily="2" charset="2"/>
              <a:buNone/>
            </a:pPr>
            <a:endParaRPr lang="he-IL" dirty="0">
              <a:cs typeface="David" pitchFamily="2" charset="-79"/>
            </a:endParaRPr>
          </a:p>
          <a:p>
            <a:pPr algn="r" rtl="1"/>
            <a:r>
              <a:rPr lang="he-IL" dirty="0">
                <a:cs typeface="David" pitchFamily="2" charset="-79"/>
              </a:rPr>
              <a:t>מה עושים עם שפע מקורות?</a:t>
            </a:r>
          </a:p>
          <a:p>
            <a:pPr algn="r" rtl="1">
              <a:buFont typeface="Wingdings" pitchFamily="2" charset="2"/>
              <a:buNone/>
            </a:pPr>
            <a:endParaRPr lang="he-IL" dirty="0">
              <a:cs typeface="David" pitchFamily="2" charset="-79"/>
            </a:endParaRPr>
          </a:p>
          <a:p>
            <a:pPr algn="r" rtl="1"/>
            <a:r>
              <a:rPr lang="he-IL" dirty="0">
                <a:cs typeface="David" pitchFamily="2" charset="-79"/>
              </a:rPr>
              <a:t>מגוון מקורות ותמהיל בין סוגי מקורות</a:t>
            </a:r>
          </a:p>
          <a:p>
            <a:pPr algn="r" rtl="1"/>
            <a:endParaRPr lang="he-IL" dirty="0">
              <a:cs typeface="David" pitchFamily="2" charset="-79"/>
            </a:endParaRPr>
          </a:p>
          <a:p>
            <a:pPr algn="r" rtl="1"/>
            <a:endParaRPr lang="he-IL" dirty="0">
              <a:cs typeface="David" pitchFamily="2" charset="-79"/>
            </a:endParaRPr>
          </a:p>
          <a:p>
            <a:pPr algn="r" rtl="1">
              <a:buFont typeface="Wingdings" pitchFamily="2" charset="2"/>
              <a:buNone/>
            </a:pPr>
            <a:endParaRPr lang="he-IL" dirty="0">
              <a:cs typeface="David" pitchFamily="2" charset="-79"/>
            </a:endParaRPr>
          </a:p>
          <a:p>
            <a:pPr algn="r" rtl="1">
              <a:buFont typeface="Wingdings" pitchFamily="2" charset="2"/>
              <a:buNone/>
            </a:pPr>
            <a:endParaRPr lang="en-US" dirty="0">
              <a:cs typeface="David" pitchFamily="2" charset="-79"/>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r>
              <a:rPr lang="he-IL">
                <a:cs typeface="David" pitchFamily="2" charset="-79"/>
              </a:rPr>
              <a:t>רישום מקורות</a:t>
            </a:r>
            <a:endParaRPr lang="en-US">
              <a:cs typeface="David" pitchFamily="2" charset="-79"/>
            </a:endParaRPr>
          </a:p>
        </p:txBody>
      </p:sp>
      <p:sp>
        <p:nvSpPr>
          <p:cNvPr id="33795" name="Rectangle 3"/>
          <p:cNvSpPr>
            <a:spLocks noGrp="1" noChangeArrowheads="1"/>
          </p:cNvSpPr>
          <p:nvPr>
            <p:ph type="body" idx="1"/>
          </p:nvPr>
        </p:nvSpPr>
        <p:spPr>
          <a:xfrm>
            <a:off x="1370013" y="1628775"/>
            <a:ext cx="7378700" cy="5040313"/>
          </a:xfrm>
        </p:spPr>
        <p:txBody>
          <a:bodyPr/>
          <a:lstStyle/>
          <a:p>
            <a:pPr algn="r" rtl="1">
              <a:buFont typeface="Wingdings" pitchFamily="2" charset="2"/>
              <a:buNone/>
            </a:pPr>
            <a:r>
              <a:rPr lang="he-IL" dirty="0">
                <a:cs typeface="David" pitchFamily="2" charset="-79"/>
              </a:rPr>
              <a:t>	קיימות שיטות שונות של אזכור מקורות וציטוטם. לכל שיטה כללים משלה.  בעת כתיבת עבודה  יש  להקפיד על  רשימת מקורות  </a:t>
            </a:r>
            <a:r>
              <a:rPr lang="he-IL" dirty="0" smtClean="0">
                <a:cs typeface="David" pitchFamily="2" charset="-79"/>
              </a:rPr>
              <a:t>אחידה  </a:t>
            </a:r>
            <a:r>
              <a:rPr lang="he-IL" dirty="0">
                <a:cs typeface="David" pitchFamily="2" charset="-79"/>
              </a:rPr>
              <a:t>הכתובה  על-פי שיטה </a:t>
            </a:r>
            <a:r>
              <a:rPr lang="he-IL" dirty="0" smtClean="0">
                <a:cs typeface="David" pitchFamily="2" charset="-79"/>
              </a:rPr>
              <a:t>אחת </a:t>
            </a:r>
            <a:r>
              <a:rPr lang="he-IL" dirty="0">
                <a:cs typeface="David" pitchFamily="2" charset="-79"/>
              </a:rPr>
              <a:t>בלבד</a:t>
            </a:r>
            <a:r>
              <a:rPr lang="en-US" dirty="0">
                <a:cs typeface="David" pitchFamily="2" charset="-79"/>
              </a:rPr>
              <a:t> </a:t>
            </a:r>
            <a:r>
              <a:rPr lang="he-IL" dirty="0">
                <a:cs typeface="David" pitchFamily="2" charset="-79"/>
              </a:rPr>
              <a:t>.</a:t>
            </a:r>
          </a:p>
          <a:p>
            <a:pPr algn="r" rtl="1"/>
            <a:endParaRPr lang="he-IL" dirty="0">
              <a:cs typeface="David" pitchFamily="2" charset="-79"/>
            </a:endParaRPr>
          </a:p>
          <a:p>
            <a:pPr algn="r" rtl="1"/>
            <a:r>
              <a:rPr lang="he-IL" dirty="0">
                <a:cs typeface="David" pitchFamily="2" charset="-79"/>
              </a:rPr>
              <a:t>רישום מקורות ברשימה הביבליוגרפית. </a:t>
            </a:r>
          </a:p>
          <a:p>
            <a:pPr algn="r" rtl="1"/>
            <a:endParaRPr lang="he-IL" dirty="0">
              <a:cs typeface="David" pitchFamily="2" charset="-79"/>
            </a:endParaRPr>
          </a:p>
          <a:p>
            <a:pPr algn="r" rtl="1"/>
            <a:r>
              <a:rPr lang="he-IL" dirty="0">
                <a:cs typeface="David" pitchFamily="2" charset="-79"/>
              </a:rPr>
              <a:t>רישום מקור בהערת-שוליים (סימוכין).</a:t>
            </a:r>
          </a:p>
          <a:p>
            <a:pPr algn="r" rtl="1"/>
            <a:endParaRPr lang="he-IL" dirty="0">
              <a:cs typeface="David" pitchFamily="2" charset="-79"/>
            </a:endParaRPr>
          </a:p>
          <a:p>
            <a:pPr algn="r" rtl="1"/>
            <a:endParaRPr lang="he-IL" dirty="0">
              <a:cs typeface="David" pitchFamily="2" charset="-79"/>
            </a:endParaRPr>
          </a:p>
          <a:p>
            <a:pPr algn="r" rtl="1">
              <a:buFont typeface="Wingdings" pitchFamily="2" charset="2"/>
              <a:buNone/>
            </a:pPr>
            <a:endParaRPr lang="he-IL" dirty="0">
              <a:cs typeface="David" pitchFamily="2" charset="-79"/>
            </a:endParaRPr>
          </a:p>
          <a:p>
            <a:pPr algn="r" rtl="1">
              <a:buFont typeface="Wingdings" pitchFamily="2" charset="2"/>
              <a:buNone/>
            </a:pPr>
            <a:endParaRPr lang="en-US" dirty="0">
              <a:cs typeface="David" pitchFamily="2" charset="-79"/>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95288" y="0"/>
            <a:ext cx="8569325" cy="1444625"/>
          </a:xfrm>
        </p:spPr>
        <p:txBody>
          <a:bodyPr/>
          <a:lstStyle/>
          <a:p>
            <a:pPr algn="ctr"/>
            <a:r>
              <a:rPr lang="he-IL">
                <a:cs typeface="David" pitchFamily="2" charset="-79"/>
              </a:rPr>
              <a:t>רישום מקור ברשימה ביבליוגרפית (1)</a:t>
            </a:r>
            <a:endParaRPr lang="en-US">
              <a:cs typeface="David" pitchFamily="2" charset="-79"/>
            </a:endParaRPr>
          </a:p>
        </p:txBody>
      </p:sp>
      <p:sp>
        <p:nvSpPr>
          <p:cNvPr id="35843" name="Rectangle 3"/>
          <p:cNvSpPr>
            <a:spLocks noGrp="1" noChangeArrowheads="1"/>
          </p:cNvSpPr>
          <p:nvPr>
            <p:ph type="body" idx="1"/>
          </p:nvPr>
        </p:nvSpPr>
        <p:spPr>
          <a:xfrm>
            <a:off x="250825" y="1484313"/>
            <a:ext cx="8642350" cy="5373687"/>
          </a:xfrm>
        </p:spPr>
        <p:txBody>
          <a:bodyPr/>
          <a:lstStyle/>
          <a:p>
            <a:pPr algn="r" rtl="1">
              <a:lnSpc>
                <a:spcPct val="80000"/>
              </a:lnSpc>
              <a:buFont typeface="Wingdings" pitchFamily="2" charset="2"/>
              <a:buNone/>
            </a:pPr>
            <a:endParaRPr lang="he-IL" sz="1600" dirty="0">
              <a:cs typeface="David" pitchFamily="2" charset="-79"/>
            </a:endParaRPr>
          </a:p>
          <a:p>
            <a:pPr algn="r" rtl="1">
              <a:lnSpc>
                <a:spcPct val="80000"/>
              </a:lnSpc>
            </a:pPr>
            <a:r>
              <a:rPr lang="he-IL" sz="1600" dirty="0">
                <a:solidFill>
                  <a:schemeClr val="accent1"/>
                </a:solidFill>
                <a:cs typeface="David" pitchFamily="2" charset="-79"/>
              </a:rPr>
              <a:t>ספר:</a:t>
            </a:r>
            <a:endParaRPr lang="he-IL" sz="1600" dirty="0">
              <a:cs typeface="David" pitchFamily="2" charset="-79"/>
            </a:endParaRPr>
          </a:p>
          <a:p>
            <a:pPr algn="r" rtl="1">
              <a:lnSpc>
                <a:spcPct val="80000"/>
              </a:lnSpc>
              <a:buFont typeface="Wingdings" pitchFamily="2" charset="2"/>
              <a:buNone/>
            </a:pPr>
            <a:r>
              <a:rPr lang="he-IL" sz="1600" dirty="0">
                <a:cs typeface="David" pitchFamily="2" charset="-79"/>
              </a:rPr>
              <a:t>	שם משפחה, שם פרטי. </a:t>
            </a:r>
            <a:r>
              <a:rPr lang="he-IL" sz="1600" i="1" dirty="0">
                <a:cs typeface="David" pitchFamily="2" charset="-79"/>
              </a:rPr>
              <a:t>שם הספר: כותרת משנה</a:t>
            </a:r>
            <a:r>
              <a:rPr lang="he-IL" sz="1600" dirty="0">
                <a:cs typeface="David" pitchFamily="2" charset="-79"/>
              </a:rPr>
              <a:t>. מקום הוצאה (עיר): שם מוציא-לאור, שנת הוצאה.</a:t>
            </a:r>
          </a:p>
          <a:p>
            <a:pPr algn="r" rtl="1">
              <a:lnSpc>
                <a:spcPct val="80000"/>
              </a:lnSpc>
              <a:buFont typeface="Wingdings" pitchFamily="2" charset="2"/>
              <a:buNone/>
            </a:pPr>
            <a:r>
              <a:rPr lang="he-IL" sz="1600" dirty="0">
                <a:cs typeface="David" pitchFamily="2" charset="-79"/>
              </a:rPr>
              <a:t>	אם יש שני מחברים, השני יופיע כאשר שם פרטי מצוין קודם ואחריו שם המשפחה.</a:t>
            </a:r>
          </a:p>
          <a:p>
            <a:pPr algn="r" rtl="1">
              <a:lnSpc>
                <a:spcPct val="80000"/>
              </a:lnSpc>
              <a:buFont typeface="Wingdings" pitchFamily="2" charset="2"/>
              <a:buNone/>
            </a:pPr>
            <a:r>
              <a:rPr lang="he-IL" sz="1600" dirty="0">
                <a:cs typeface="David" pitchFamily="2" charset="-79"/>
              </a:rPr>
              <a:t>	מספר מחברים: הראשון על פי הכלל בתוספת : ואחרים.</a:t>
            </a:r>
          </a:p>
          <a:p>
            <a:pPr algn="r" rtl="1">
              <a:lnSpc>
                <a:spcPct val="80000"/>
              </a:lnSpc>
              <a:buFont typeface="Wingdings" pitchFamily="2" charset="2"/>
              <a:buNone/>
            </a:pPr>
            <a:endParaRPr lang="he-IL" sz="1600" dirty="0">
              <a:cs typeface="David" pitchFamily="2" charset="-79"/>
            </a:endParaRPr>
          </a:p>
          <a:p>
            <a:pPr algn="r" rtl="1">
              <a:lnSpc>
                <a:spcPct val="80000"/>
              </a:lnSpc>
              <a:buFont typeface="Wingdings" pitchFamily="2" charset="2"/>
              <a:buNone/>
            </a:pPr>
            <a:r>
              <a:rPr lang="he-IL" sz="1600" dirty="0">
                <a:cs typeface="David" pitchFamily="2" charset="-79"/>
              </a:rPr>
              <a:t>דוגמאות:  </a:t>
            </a:r>
          </a:p>
          <a:p>
            <a:pPr algn="r" rtl="1">
              <a:lnSpc>
                <a:spcPct val="80000"/>
              </a:lnSpc>
              <a:buFont typeface="Wingdings" pitchFamily="2" charset="2"/>
              <a:buNone/>
            </a:pPr>
            <a:r>
              <a:rPr lang="en-US" sz="1600" dirty="0" err="1">
                <a:latin typeface="Times New Roman" pitchFamily="18" charset="0"/>
                <a:cs typeface="Times New Roman" pitchFamily="18" charset="0"/>
              </a:rPr>
              <a:t>Issawi</a:t>
            </a:r>
            <a:r>
              <a:rPr lang="en-US" sz="1600" dirty="0">
                <a:latin typeface="Times New Roman" pitchFamily="18" charset="0"/>
                <a:cs typeface="Times New Roman" pitchFamily="18" charset="0"/>
              </a:rPr>
              <a:t>, Charles. </a:t>
            </a:r>
            <a:r>
              <a:rPr lang="en-US" sz="1600" i="1" dirty="0">
                <a:latin typeface="Times New Roman" pitchFamily="18" charset="0"/>
                <a:cs typeface="Times New Roman" pitchFamily="18" charset="0"/>
              </a:rPr>
              <a:t>Egypt in Revolution: An Economic Analysis</a:t>
            </a:r>
            <a:r>
              <a:rPr lang="en-US" sz="1600" dirty="0">
                <a:latin typeface="Times New Roman" pitchFamily="18" charset="0"/>
                <a:cs typeface="Times New Roman" pitchFamily="18" charset="0"/>
              </a:rPr>
              <a:t>. London: Oxford University Press, 1963.</a:t>
            </a:r>
            <a:endParaRPr lang="he-IL" sz="1600" dirty="0">
              <a:latin typeface="Times New Roman" pitchFamily="18" charset="0"/>
              <a:cs typeface="Times New Roman" pitchFamily="18" charset="0"/>
            </a:endParaRPr>
          </a:p>
          <a:p>
            <a:pPr algn="r" rtl="1">
              <a:lnSpc>
                <a:spcPct val="80000"/>
              </a:lnSpc>
              <a:buFont typeface="Wingdings" pitchFamily="2" charset="2"/>
              <a:buNone/>
            </a:pPr>
            <a:endParaRPr lang="he-IL" sz="1600" dirty="0">
              <a:cs typeface="David" pitchFamily="2" charset="-79"/>
            </a:endParaRPr>
          </a:p>
          <a:p>
            <a:pPr algn="r" rtl="1">
              <a:lnSpc>
                <a:spcPct val="80000"/>
              </a:lnSpc>
              <a:buFont typeface="Wingdings" pitchFamily="2" charset="2"/>
              <a:buNone/>
            </a:pPr>
            <a:r>
              <a:rPr lang="he-IL" sz="1600" dirty="0">
                <a:cs typeface="David" pitchFamily="2" charset="-79"/>
              </a:rPr>
              <a:t>קמחי, דוד ודן בבלי. </a:t>
            </a:r>
            <a:r>
              <a:rPr lang="he-IL" sz="1600" i="1" dirty="0">
                <a:cs typeface="David" pitchFamily="2" charset="-79"/>
              </a:rPr>
              <a:t>סופת האש: מלחמת ששת-הימים, מקורותיה ותוצאותיה</a:t>
            </a:r>
            <a:r>
              <a:rPr lang="he-IL" sz="1600" dirty="0">
                <a:cs typeface="David" pitchFamily="2" charset="-79"/>
              </a:rPr>
              <a:t>. תל-אביב: עם הספר, 1968.</a:t>
            </a:r>
          </a:p>
          <a:p>
            <a:pPr algn="r" rtl="1">
              <a:lnSpc>
                <a:spcPct val="80000"/>
              </a:lnSpc>
              <a:buFont typeface="Wingdings" pitchFamily="2" charset="2"/>
              <a:buNone/>
            </a:pPr>
            <a:endParaRPr lang="he-IL" sz="1600" dirty="0">
              <a:cs typeface="David" pitchFamily="2" charset="-79"/>
            </a:endParaRPr>
          </a:p>
          <a:p>
            <a:pPr algn="r" rtl="1">
              <a:lnSpc>
                <a:spcPct val="80000"/>
              </a:lnSpc>
            </a:pPr>
            <a:endParaRPr lang="he-IL" sz="1600" dirty="0">
              <a:solidFill>
                <a:schemeClr val="accent1"/>
              </a:solidFill>
              <a:cs typeface="David" pitchFamily="2" charset="-79"/>
            </a:endParaRPr>
          </a:p>
          <a:p>
            <a:pPr algn="r" rtl="1">
              <a:lnSpc>
                <a:spcPct val="80000"/>
              </a:lnSpc>
            </a:pPr>
            <a:r>
              <a:rPr lang="he-IL" sz="1600" dirty="0">
                <a:solidFill>
                  <a:schemeClr val="accent1"/>
                </a:solidFill>
                <a:cs typeface="David" pitchFamily="2" charset="-79"/>
              </a:rPr>
              <a:t>מאמר מתוך ספר (אסופת מאמרים)</a:t>
            </a:r>
            <a:r>
              <a:rPr lang="he-IL" sz="1600" dirty="0">
                <a:cs typeface="David" pitchFamily="2" charset="-79"/>
              </a:rPr>
              <a:t>: </a:t>
            </a:r>
            <a:r>
              <a:rPr lang="he-IL" sz="1600" dirty="0" smtClean="0">
                <a:cs typeface="David" pitchFamily="2" charset="-79"/>
              </a:rPr>
              <a:t>שם </a:t>
            </a:r>
            <a:r>
              <a:rPr lang="he-IL" sz="1600" dirty="0">
                <a:cs typeface="David" pitchFamily="2" charset="-79"/>
              </a:rPr>
              <a:t>משפחה, שם פרטי. "כותרת המאמר". מתוך: שם </a:t>
            </a:r>
            <a:r>
              <a:rPr lang="he-IL" sz="1600" dirty="0" smtClean="0">
                <a:cs typeface="David" pitchFamily="2" charset="-79"/>
              </a:rPr>
              <a:t>העורך. עורך. </a:t>
            </a:r>
            <a:r>
              <a:rPr lang="he-IL" sz="1600" i="1" dirty="0">
                <a:cs typeface="David" pitchFamily="2" charset="-79"/>
              </a:rPr>
              <a:t>שם </a:t>
            </a:r>
            <a:r>
              <a:rPr lang="he-IL" sz="1600" i="1" dirty="0" smtClean="0">
                <a:cs typeface="David" pitchFamily="2" charset="-79"/>
              </a:rPr>
              <a:t>הספר</a:t>
            </a:r>
            <a:r>
              <a:rPr lang="he-IL" sz="1600" i="1" dirty="0">
                <a:cs typeface="David" pitchFamily="2" charset="-79"/>
              </a:rPr>
              <a:t>.</a:t>
            </a:r>
            <a:r>
              <a:rPr lang="he-IL" sz="1600" i="1" dirty="0" smtClean="0">
                <a:cs typeface="David" pitchFamily="2" charset="-79"/>
              </a:rPr>
              <a:t> </a:t>
            </a:r>
            <a:r>
              <a:rPr lang="he-IL" sz="1600" dirty="0">
                <a:cs typeface="David" pitchFamily="2" charset="-79"/>
              </a:rPr>
              <a:t>מקום הוצאה: שם הוצאה, שנת הוצאה. מספרי העמודים של </a:t>
            </a:r>
            <a:r>
              <a:rPr lang="he-IL" sz="1600" dirty="0" smtClean="0">
                <a:cs typeface="David" pitchFamily="2" charset="-79"/>
              </a:rPr>
              <a:t>המאמר [מימין לשמאל].</a:t>
            </a:r>
            <a:endParaRPr lang="he-IL" sz="1600" dirty="0">
              <a:cs typeface="David" pitchFamily="2" charset="-79"/>
            </a:endParaRPr>
          </a:p>
          <a:p>
            <a:pPr algn="r" rtl="1">
              <a:lnSpc>
                <a:spcPct val="80000"/>
              </a:lnSpc>
              <a:buFont typeface="Wingdings" pitchFamily="2" charset="2"/>
              <a:buNone/>
            </a:pPr>
            <a:endParaRPr lang="he-IL" sz="1600" dirty="0">
              <a:cs typeface="David" pitchFamily="2" charset="-79"/>
            </a:endParaRPr>
          </a:p>
          <a:p>
            <a:pPr algn="r" rtl="1">
              <a:lnSpc>
                <a:spcPct val="80000"/>
              </a:lnSpc>
              <a:buFont typeface="Wingdings" pitchFamily="2" charset="2"/>
              <a:buNone/>
            </a:pPr>
            <a:endParaRPr lang="he-IL" sz="1600" dirty="0">
              <a:cs typeface="David" pitchFamily="2" charset="-79"/>
            </a:endParaRPr>
          </a:p>
          <a:p>
            <a:pPr algn="r" rtl="1">
              <a:lnSpc>
                <a:spcPct val="80000"/>
              </a:lnSpc>
            </a:pPr>
            <a:r>
              <a:rPr lang="he-IL" sz="1600" dirty="0">
                <a:solidFill>
                  <a:schemeClr val="accent1"/>
                </a:solidFill>
                <a:cs typeface="David" pitchFamily="2" charset="-79"/>
              </a:rPr>
              <a:t>מאמר מכתב-עת</a:t>
            </a:r>
            <a:r>
              <a:rPr lang="he-IL" sz="1600" dirty="0">
                <a:cs typeface="David" pitchFamily="2" charset="-79"/>
              </a:rPr>
              <a:t>: שם משפחה, שם פרטי. "כותרת </a:t>
            </a:r>
            <a:r>
              <a:rPr lang="he-IL" sz="1600" dirty="0" smtClean="0">
                <a:cs typeface="David" pitchFamily="2" charset="-79"/>
              </a:rPr>
              <a:t>המאמר." </a:t>
            </a:r>
            <a:r>
              <a:rPr lang="he-IL" sz="1600" i="1" dirty="0">
                <a:cs typeface="David" pitchFamily="2" charset="-79"/>
              </a:rPr>
              <a:t>שם </a:t>
            </a:r>
            <a:r>
              <a:rPr lang="he-IL" sz="1600" i="1" dirty="0" smtClean="0">
                <a:cs typeface="David" pitchFamily="2" charset="-79"/>
              </a:rPr>
              <a:t>כתב-עת. </a:t>
            </a:r>
            <a:r>
              <a:rPr lang="he-IL" sz="1600" dirty="0">
                <a:cs typeface="David" pitchFamily="2" charset="-79"/>
              </a:rPr>
              <a:t>כרך (תאריך), מספרי עמודים. </a:t>
            </a:r>
            <a:endParaRPr lang="he-IL" sz="1600" dirty="0" smtClean="0">
              <a:cs typeface="David" pitchFamily="2" charset="-79"/>
            </a:endParaRPr>
          </a:p>
          <a:p>
            <a:pPr marL="0" indent="0" algn="r" rtl="1">
              <a:lnSpc>
                <a:spcPct val="80000"/>
              </a:lnSpc>
              <a:buNone/>
            </a:pPr>
            <a:r>
              <a:rPr lang="he-IL" sz="1600" dirty="0" smtClean="0">
                <a:cs typeface="David" pitchFamily="2" charset="-79"/>
              </a:rPr>
              <a:t>דוגמא:</a:t>
            </a:r>
            <a:endParaRPr lang="he-IL" sz="1600" dirty="0" smtClean="0">
              <a:latin typeface="David" panose="020E0502060401010101" pitchFamily="34" charset="-79"/>
              <a:cs typeface="David" panose="020E0502060401010101" pitchFamily="34" charset="-79"/>
            </a:endParaRPr>
          </a:p>
          <a:p>
            <a:pPr marL="0" indent="0" algn="r" rtl="1">
              <a:lnSpc>
                <a:spcPct val="80000"/>
              </a:lnSpc>
              <a:buNone/>
            </a:pPr>
            <a:r>
              <a:rPr lang="he-IL" sz="1600" dirty="0" err="1" smtClean="0">
                <a:latin typeface="David" panose="020E0502060401010101" pitchFamily="34" charset="-79"/>
                <a:cs typeface="David" panose="020E0502060401010101" pitchFamily="34" charset="-79"/>
              </a:rPr>
              <a:t>פייגה</a:t>
            </a:r>
            <a:r>
              <a:rPr lang="he-IL" sz="1600" dirty="0" smtClean="0">
                <a:latin typeface="David" panose="020E0502060401010101" pitchFamily="34" charset="-79"/>
                <a:cs typeface="David" panose="020E0502060401010101" pitchFamily="34" charset="-79"/>
              </a:rPr>
              <a:t>, מיכאל</a:t>
            </a:r>
            <a:r>
              <a:rPr lang="he-IL" sz="1600" dirty="0">
                <a:latin typeface="David" panose="020E0502060401010101" pitchFamily="34" charset="-79"/>
                <a:cs typeface="David" panose="020E0502060401010101" pitchFamily="34" charset="-79"/>
              </a:rPr>
              <a:t>.</a:t>
            </a:r>
            <a:r>
              <a:rPr lang="he-IL" sz="1600" dirty="0" smtClean="0">
                <a:latin typeface="David" panose="020E0502060401010101" pitchFamily="34" charset="-79"/>
                <a:cs typeface="David" panose="020E0502060401010101" pitchFamily="34" charset="-79"/>
              </a:rPr>
              <a:t> </a:t>
            </a:r>
            <a:r>
              <a:rPr lang="he-IL" sz="1600" dirty="0">
                <a:latin typeface="David" panose="020E0502060401010101" pitchFamily="34" charset="-79"/>
                <a:cs typeface="David" panose="020E0502060401010101" pitchFamily="34" charset="-79"/>
              </a:rPr>
              <a:t>"ארכיאולוגיה, אנתרופולוגיה ועיירות הפיתוח: עיצובו של המקום </a:t>
            </a:r>
            <a:r>
              <a:rPr lang="he-IL" sz="1600" dirty="0" smtClean="0">
                <a:latin typeface="David" panose="020E0502060401010101" pitchFamily="34" charset="-79"/>
                <a:cs typeface="David" panose="020E0502060401010101" pitchFamily="34" charset="-79"/>
              </a:rPr>
              <a:t>הישראלי." </a:t>
            </a:r>
            <a:r>
              <a:rPr lang="he-IL" sz="1600" i="1" dirty="0" smtClean="0">
                <a:latin typeface="David" panose="020E0502060401010101" pitchFamily="34" charset="-79"/>
                <a:cs typeface="David" panose="020E0502060401010101" pitchFamily="34" charset="-79"/>
              </a:rPr>
              <a:t>ציון. </a:t>
            </a:r>
            <a:r>
              <a:rPr lang="he-IL" sz="1600" dirty="0" smtClean="0">
                <a:latin typeface="David" panose="020E0502060401010101" pitchFamily="34" charset="-79"/>
                <a:cs typeface="David" panose="020E0502060401010101" pitchFamily="34" charset="-79"/>
              </a:rPr>
              <a:t>כרך</a:t>
            </a:r>
            <a:r>
              <a:rPr lang="he-IL" sz="1600" i="1" dirty="0" smtClean="0">
                <a:latin typeface="David" panose="020E0502060401010101" pitchFamily="34" charset="-79"/>
                <a:cs typeface="David" panose="020E0502060401010101" pitchFamily="34" charset="-79"/>
              </a:rPr>
              <a:t> </a:t>
            </a:r>
            <a:r>
              <a:rPr lang="he-IL" sz="1600" dirty="0">
                <a:latin typeface="David" panose="020E0502060401010101" pitchFamily="34" charset="-79"/>
                <a:cs typeface="David" panose="020E0502060401010101" pitchFamily="34" charset="-79"/>
              </a:rPr>
              <a:t>63 (תשנ"ח/1998), עמ' 459-441.</a:t>
            </a:r>
            <a:endParaRPr lang="en-US" sz="1600" dirty="0">
              <a:latin typeface="David" panose="020E0502060401010101" pitchFamily="34" charset="-79"/>
              <a:cs typeface="David" panose="020E0502060401010101" pitchFamily="34" charset="-79"/>
            </a:endParaRPr>
          </a:p>
          <a:p>
            <a:pPr marL="0" indent="0" algn="r" rtl="1">
              <a:lnSpc>
                <a:spcPct val="80000"/>
              </a:lnSpc>
              <a:buNone/>
            </a:pPr>
            <a:r>
              <a:rPr lang="he-IL" sz="1600" dirty="0" smtClean="0">
                <a:latin typeface="David" panose="020E0502060401010101" pitchFamily="34" charset="-79"/>
                <a:cs typeface="David" panose="020E0502060401010101" pitchFamily="34" charset="-79"/>
              </a:rPr>
              <a:t> </a:t>
            </a:r>
            <a:endParaRPr lang="he-IL" sz="1600" dirty="0">
              <a:latin typeface="David" panose="020E0502060401010101" pitchFamily="34" charset="-79"/>
              <a:cs typeface="David" panose="020E0502060401010101" pitchFamily="34" charset="-79"/>
            </a:endParaRPr>
          </a:p>
          <a:p>
            <a:pPr algn="r" rtl="1">
              <a:lnSpc>
                <a:spcPct val="80000"/>
              </a:lnSpc>
              <a:buFont typeface="Wingdings" pitchFamily="2" charset="2"/>
              <a:buNone/>
            </a:pPr>
            <a:endParaRPr lang="he-IL" sz="1600" dirty="0">
              <a:cs typeface="David" pitchFamily="2" charset="-79"/>
            </a:endParaRPr>
          </a:p>
          <a:p>
            <a:pPr algn="r" rtl="1">
              <a:lnSpc>
                <a:spcPct val="80000"/>
              </a:lnSpc>
            </a:pPr>
            <a:endParaRPr lang="he-IL" sz="1600" dirty="0">
              <a:cs typeface="David" pitchFamily="2" charset="-79"/>
            </a:endParaRPr>
          </a:p>
          <a:p>
            <a:pPr algn="r" rtl="1">
              <a:lnSpc>
                <a:spcPct val="80000"/>
              </a:lnSpc>
              <a:buFont typeface="Wingdings" pitchFamily="2" charset="2"/>
              <a:buNone/>
            </a:pPr>
            <a:endParaRPr lang="he-IL" sz="1600" dirty="0">
              <a:cs typeface="David" pitchFamily="2" charset="-79"/>
            </a:endParaRPr>
          </a:p>
          <a:p>
            <a:pPr algn="r" rtl="1">
              <a:lnSpc>
                <a:spcPct val="80000"/>
              </a:lnSpc>
              <a:buFont typeface="Wingdings" pitchFamily="2" charset="2"/>
              <a:buNone/>
            </a:pPr>
            <a:endParaRPr lang="he-IL" sz="1600" dirty="0">
              <a:cs typeface="David" pitchFamily="2" charset="-79"/>
            </a:endParaRPr>
          </a:p>
          <a:p>
            <a:pPr algn="r" rtl="1">
              <a:lnSpc>
                <a:spcPct val="80000"/>
              </a:lnSpc>
            </a:pPr>
            <a:endParaRPr lang="he-IL" sz="1600" dirty="0">
              <a:cs typeface="David" pitchFamily="2" charset="-79"/>
            </a:endParaRPr>
          </a:p>
          <a:p>
            <a:pPr algn="r" rtl="1">
              <a:lnSpc>
                <a:spcPct val="80000"/>
              </a:lnSpc>
            </a:pPr>
            <a:endParaRPr lang="he-IL" sz="1600" dirty="0">
              <a:cs typeface="David" pitchFamily="2" charset="-79"/>
            </a:endParaRPr>
          </a:p>
          <a:p>
            <a:pPr algn="r" rtl="1">
              <a:lnSpc>
                <a:spcPct val="80000"/>
              </a:lnSpc>
              <a:buFont typeface="Wingdings" pitchFamily="2" charset="2"/>
              <a:buNone/>
            </a:pPr>
            <a:endParaRPr lang="he-IL" sz="1600" dirty="0">
              <a:cs typeface="David" pitchFamily="2" charset="-79"/>
            </a:endParaRPr>
          </a:p>
          <a:p>
            <a:pPr algn="r" rtl="1">
              <a:lnSpc>
                <a:spcPct val="80000"/>
              </a:lnSpc>
              <a:buFont typeface="Wingdings" pitchFamily="2" charset="2"/>
              <a:buNone/>
            </a:pPr>
            <a:endParaRPr lang="en-US" sz="1600" dirty="0">
              <a:cs typeface="David" pitchFamily="2" charset="-79"/>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95288" y="0"/>
            <a:ext cx="8569325" cy="1444625"/>
          </a:xfrm>
        </p:spPr>
        <p:txBody>
          <a:bodyPr/>
          <a:lstStyle/>
          <a:p>
            <a:pPr algn="ctr"/>
            <a:r>
              <a:rPr lang="he-IL">
                <a:cs typeface="David" pitchFamily="2" charset="-79"/>
              </a:rPr>
              <a:t>רישום מקור ברשימה ביבליוגרפית (2)</a:t>
            </a:r>
            <a:endParaRPr lang="en-US">
              <a:cs typeface="David" pitchFamily="2" charset="-79"/>
            </a:endParaRPr>
          </a:p>
        </p:txBody>
      </p:sp>
      <p:sp>
        <p:nvSpPr>
          <p:cNvPr id="43011" name="Rectangle 3"/>
          <p:cNvSpPr>
            <a:spLocks noGrp="1" noChangeArrowheads="1"/>
          </p:cNvSpPr>
          <p:nvPr>
            <p:ph type="body" idx="1"/>
          </p:nvPr>
        </p:nvSpPr>
        <p:spPr>
          <a:xfrm>
            <a:off x="0" y="1484313"/>
            <a:ext cx="8964613" cy="5373687"/>
          </a:xfrm>
        </p:spPr>
        <p:txBody>
          <a:bodyPr/>
          <a:lstStyle/>
          <a:p>
            <a:pPr algn="r" rtl="1">
              <a:buFont typeface="Wingdings" pitchFamily="2" charset="2"/>
              <a:buNone/>
            </a:pPr>
            <a:endParaRPr lang="he-IL" sz="2000" dirty="0">
              <a:cs typeface="David" pitchFamily="2" charset="-79"/>
            </a:endParaRPr>
          </a:p>
          <a:p>
            <a:pPr algn="r" rtl="1">
              <a:buFont typeface="Wingdings" pitchFamily="2" charset="2"/>
              <a:buNone/>
            </a:pPr>
            <a:endParaRPr lang="he-IL" sz="2000" dirty="0">
              <a:cs typeface="David" pitchFamily="2" charset="-79"/>
            </a:endParaRPr>
          </a:p>
          <a:p>
            <a:pPr algn="r" rtl="1"/>
            <a:r>
              <a:rPr lang="he-IL" sz="2000" dirty="0">
                <a:solidFill>
                  <a:schemeClr val="accent1"/>
                </a:solidFill>
                <a:cs typeface="David" pitchFamily="2" charset="-79"/>
              </a:rPr>
              <a:t>מקור ארכיוני</a:t>
            </a:r>
            <a:r>
              <a:rPr lang="he-IL" sz="2000" dirty="0">
                <a:cs typeface="David" pitchFamily="2" charset="-79"/>
              </a:rPr>
              <a:t>: </a:t>
            </a:r>
          </a:p>
          <a:p>
            <a:pPr algn="r" rtl="1">
              <a:buFont typeface="Wingdings" pitchFamily="2" charset="2"/>
              <a:buNone/>
            </a:pPr>
            <a:r>
              <a:rPr lang="he-IL" sz="2000" dirty="0">
                <a:cs typeface="David" pitchFamily="2" charset="-79"/>
              </a:rPr>
              <a:t>	ארכיון (עיר). מחלקות-משנה, סדרה </a:t>
            </a:r>
            <a:r>
              <a:rPr lang="he-IL" sz="2000" dirty="0" smtClean="0">
                <a:cs typeface="David" pitchFamily="2" charset="-79"/>
              </a:rPr>
              <a:t>ומספר.</a:t>
            </a:r>
            <a:endParaRPr lang="he-IL" sz="2000" dirty="0">
              <a:cs typeface="David" pitchFamily="2" charset="-79"/>
            </a:endParaRPr>
          </a:p>
          <a:p>
            <a:pPr algn="r" rtl="1">
              <a:buNone/>
            </a:pPr>
            <a:r>
              <a:rPr lang="he-IL" sz="2000" dirty="0">
                <a:cs typeface="David" pitchFamily="2" charset="-79"/>
              </a:rPr>
              <a:t>	</a:t>
            </a:r>
            <a:r>
              <a:rPr lang="he-IL" sz="2000" dirty="0" smtClean="0">
                <a:cs typeface="David" pitchFamily="2" charset="-79"/>
              </a:rPr>
              <a:t>הארכיון הציוני המרכזי, ירושלים</a:t>
            </a:r>
            <a:r>
              <a:rPr lang="he-IL"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r" rtl="1">
              <a:buNone/>
            </a:pPr>
            <a:r>
              <a:rPr lang="en-US" sz="2000" dirty="0" smtClean="0">
                <a:cs typeface="David" pitchFamily="2" charset="-79"/>
              </a:rPr>
              <a:t>	</a:t>
            </a:r>
            <a:r>
              <a:rPr lang="he-IL" sz="2000" dirty="0" smtClean="0">
                <a:cs typeface="David" pitchFamily="2" charset="-79"/>
              </a:rPr>
              <a:t>תיקי המחלקה המדינית, </a:t>
            </a:r>
            <a:r>
              <a:rPr lang="en-US" sz="2000" dirty="0" smtClean="0">
                <a:cs typeface="David" pitchFamily="2" charset="-79"/>
              </a:rPr>
              <a:t>S/25</a:t>
            </a:r>
            <a:endParaRPr lang="he-IL" sz="2000" dirty="0" smtClean="0">
              <a:cs typeface="David" pitchFamily="2" charset="-79"/>
            </a:endParaRPr>
          </a:p>
          <a:p>
            <a:pPr algn="r" rtl="1">
              <a:buFont typeface="Wingdings" pitchFamily="2" charset="2"/>
              <a:buNone/>
            </a:pPr>
            <a:r>
              <a:rPr lang="he-IL" sz="2000" dirty="0" smtClean="0">
                <a:cs typeface="David" pitchFamily="2" charset="-79"/>
              </a:rPr>
              <a:t>	תיקי הקרן הקיימת לישראל,</a:t>
            </a:r>
            <a:r>
              <a:rPr lang="en-US" sz="2000" dirty="0" smtClean="0">
                <a:cs typeface="David" pitchFamily="2" charset="-79"/>
              </a:rPr>
              <a:t>       KKL/5 </a:t>
            </a:r>
            <a:endParaRPr lang="he-IL" sz="2000" dirty="0">
              <a:cs typeface="David" pitchFamily="2" charset="-79"/>
            </a:endParaRPr>
          </a:p>
          <a:p>
            <a:pPr algn="r" rtl="1"/>
            <a:r>
              <a:rPr lang="he-IL" sz="2000" dirty="0">
                <a:solidFill>
                  <a:schemeClr val="accent1"/>
                </a:solidFill>
                <a:cs typeface="David" pitchFamily="2" charset="-79"/>
              </a:rPr>
              <a:t>אתר ברשת/אינטרנטי</a:t>
            </a:r>
          </a:p>
          <a:p>
            <a:pPr lvl="1" algn="r" rtl="1">
              <a:buFont typeface="Wingdings" pitchFamily="2" charset="2"/>
              <a:buNone/>
            </a:pPr>
            <a:r>
              <a:rPr lang="en-US" sz="1800" dirty="0">
                <a:latin typeface="Times New Roman" pitchFamily="18" charset="0"/>
                <a:cs typeface="Times New Roman" pitchFamily="18" charset="0"/>
              </a:rPr>
              <a:t>Author’s Last Name, First Name. “Title”. &lt;Internet address&gt;. Date</a:t>
            </a:r>
          </a:p>
          <a:p>
            <a:pPr algn="r" rtl="1">
              <a:buFont typeface="Wingdings" pitchFamily="2" charset="2"/>
              <a:buNone/>
            </a:pPr>
            <a:r>
              <a:rPr lang="he-IL" sz="2000" dirty="0" smtClean="0">
                <a:latin typeface="David" panose="020E0502060401010101" pitchFamily="34" charset="-79"/>
                <a:cs typeface="David" panose="020E0502060401010101" pitchFamily="34" charset="-79"/>
              </a:rPr>
              <a:t>אתרים לא מוכרים יש להסביר: אתר שבטי </a:t>
            </a:r>
            <a:r>
              <a:rPr lang="he-IL" sz="2000" dirty="0" err="1" smtClean="0">
                <a:latin typeface="David" panose="020E0502060401010101" pitchFamily="34" charset="-79"/>
                <a:cs typeface="David" panose="020E0502060401010101" pitchFamily="34" charset="-79"/>
              </a:rPr>
              <a:t>החויטאת</a:t>
            </a:r>
            <a:r>
              <a:rPr lang="he-IL" sz="2000" dirty="0" smtClean="0">
                <a:latin typeface="David" panose="020E0502060401010101" pitchFamily="34" charset="-79"/>
                <a:cs typeface="David" panose="020E0502060401010101" pitchFamily="34" charset="-79"/>
              </a:rPr>
              <a:t> בירדן</a:t>
            </a:r>
          </a:p>
          <a:p>
            <a:pPr algn="r" rtl="1">
              <a:buFont typeface="Wingdings" pitchFamily="2" charset="2"/>
              <a:buNone/>
            </a:pPr>
            <a:r>
              <a:rPr lang="he-IL" sz="2000" dirty="0" smtClean="0">
                <a:latin typeface="David" panose="020E0502060401010101" pitchFamily="34" charset="-79"/>
                <a:cs typeface="David" panose="020E0502060401010101" pitchFamily="34" charset="-79"/>
              </a:rPr>
              <a:t>יש לציין תאריך כניסה אחרון לאתר: נקרא לאחרונה ב-14 אפריל, 2016.</a:t>
            </a:r>
            <a:endParaRPr lang="he-IL" sz="2000" dirty="0">
              <a:latin typeface="David" panose="020E0502060401010101" pitchFamily="34" charset="-79"/>
              <a:cs typeface="David" panose="020E0502060401010101" pitchFamily="34" charset="-79"/>
            </a:endParaRPr>
          </a:p>
          <a:p>
            <a:pPr algn="r" rtl="1"/>
            <a:endParaRPr lang="he-IL" sz="2000" dirty="0">
              <a:latin typeface="Times New Roman" pitchFamily="18" charset="0"/>
              <a:cs typeface="Times New Roman" pitchFamily="18" charset="0"/>
            </a:endParaRPr>
          </a:p>
          <a:p>
            <a:pPr algn="r" rtl="1"/>
            <a:endParaRPr lang="he-IL" sz="2000" dirty="0">
              <a:cs typeface="David" pitchFamily="2" charset="-79"/>
            </a:endParaRPr>
          </a:p>
          <a:p>
            <a:pPr algn="r" rtl="1">
              <a:buFont typeface="Wingdings" pitchFamily="2" charset="2"/>
              <a:buNone/>
            </a:pPr>
            <a:endParaRPr lang="he-IL" sz="2000" dirty="0">
              <a:cs typeface="David" pitchFamily="2" charset="-79"/>
            </a:endParaRPr>
          </a:p>
          <a:p>
            <a:pPr algn="r" rtl="1">
              <a:buFont typeface="Wingdings" pitchFamily="2" charset="2"/>
              <a:buNone/>
            </a:pPr>
            <a:endParaRPr lang="he-IL" sz="2000" dirty="0">
              <a:cs typeface="David" pitchFamily="2" charset="-79"/>
            </a:endParaRPr>
          </a:p>
          <a:p>
            <a:pPr algn="r" rtl="1"/>
            <a:endParaRPr lang="he-IL" sz="2000" dirty="0">
              <a:cs typeface="David" pitchFamily="2" charset="-79"/>
            </a:endParaRPr>
          </a:p>
          <a:p>
            <a:pPr algn="r" rtl="1"/>
            <a:endParaRPr lang="he-IL" sz="2000" dirty="0">
              <a:cs typeface="David" pitchFamily="2" charset="-79"/>
            </a:endParaRPr>
          </a:p>
          <a:p>
            <a:pPr algn="r" rtl="1">
              <a:buFont typeface="Wingdings" pitchFamily="2" charset="2"/>
              <a:buNone/>
            </a:pPr>
            <a:endParaRPr lang="he-IL" sz="2000" dirty="0">
              <a:cs typeface="David" pitchFamily="2" charset="-79"/>
            </a:endParaRPr>
          </a:p>
          <a:p>
            <a:pPr algn="r" rtl="1">
              <a:buFont typeface="Wingdings" pitchFamily="2" charset="2"/>
              <a:buNone/>
            </a:pPr>
            <a:endParaRPr lang="en-US" sz="2000" dirty="0">
              <a:cs typeface="David" pitchFamily="2" charset="-79"/>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95288" y="0"/>
            <a:ext cx="8569325" cy="1444625"/>
          </a:xfrm>
        </p:spPr>
        <p:txBody>
          <a:bodyPr/>
          <a:lstStyle/>
          <a:p>
            <a:pPr algn="ctr"/>
            <a:r>
              <a:rPr lang="he-IL">
                <a:cs typeface="David" pitchFamily="2" charset="-79"/>
              </a:rPr>
              <a:t>רישום מקור בהערת-שוליים </a:t>
            </a:r>
            <a:br>
              <a:rPr lang="he-IL">
                <a:cs typeface="David" pitchFamily="2" charset="-79"/>
              </a:rPr>
            </a:br>
            <a:r>
              <a:rPr lang="he-IL">
                <a:cs typeface="David" pitchFamily="2" charset="-79"/>
              </a:rPr>
              <a:t>(סימוכין, מראה-מקום)  </a:t>
            </a:r>
            <a:endParaRPr lang="en-US">
              <a:cs typeface="David" pitchFamily="2" charset="-79"/>
            </a:endParaRPr>
          </a:p>
        </p:txBody>
      </p:sp>
      <p:sp>
        <p:nvSpPr>
          <p:cNvPr id="34819" name="Rectangle 3"/>
          <p:cNvSpPr>
            <a:spLocks noGrp="1" noChangeArrowheads="1"/>
          </p:cNvSpPr>
          <p:nvPr>
            <p:ph type="body" idx="1"/>
          </p:nvPr>
        </p:nvSpPr>
        <p:spPr>
          <a:xfrm>
            <a:off x="179512" y="1628774"/>
            <a:ext cx="8785101" cy="4896569"/>
          </a:xfrm>
        </p:spPr>
        <p:txBody>
          <a:bodyPr/>
          <a:lstStyle/>
          <a:p>
            <a:pPr algn="r" rtl="1">
              <a:buFont typeface="Wingdings" pitchFamily="2" charset="2"/>
              <a:buNone/>
            </a:pPr>
            <a:endParaRPr lang="he-IL" dirty="0">
              <a:cs typeface="David" pitchFamily="2" charset="-79"/>
            </a:endParaRPr>
          </a:p>
          <a:p>
            <a:pPr algn="r" rtl="1"/>
            <a:r>
              <a:rPr lang="he-IL" dirty="0">
                <a:solidFill>
                  <a:schemeClr val="accent1"/>
                </a:solidFill>
                <a:cs typeface="David" pitchFamily="2" charset="-79"/>
              </a:rPr>
              <a:t>ספר</a:t>
            </a:r>
            <a:r>
              <a:rPr lang="he-IL" dirty="0">
                <a:cs typeface="David" pitchFamily="2" charset="-79"/>
              </a:rPr>
              <a:t> :</a:t>
            </a:r>
          </a:p>
          <a:p>
            <a:pPr algn="r" rtl="1">
              <a:buFont typeface="Wingdings" pitchFamily="2" charset="2"/>
              <a:buNone/>
            </a:pPr>
            <a:r>
              <a:rPr lang="he-IL" dirty="0">
                <a:cs typeface="David" pitchFamily="2" charset="-79"/>
              </a:rPr>
              <a:t>	 </a:t>
            </a:r>
            <a:r>
              <a:rPr lang="he-IL" dirty="0" smtClean="0">
                <a:cs typeface="David" pitchFamily="2" charset="-79"/>
              </a:rPr>
              <a:t>1. שם פרטי ומשפחה של המחבר, </a:t>
            </a:r>
            <a:r>
              <a:rPr lang="he-IL" i="1" dirty="0">
                <a:cs typeface="David" pitchFamily="2" charset="-79"/>
              </a:rPr>
              <a:t>כותרת </a:t>
            </a:r>
            <a:r>
              <a:rPr lang="he-IL" i="1" dirty="0" smtClean="0">
                <a:cs typeface="David" pitchFamily="2" charset="-79"/>
              </a:rPr>
              <a:t>הספר: כותרת-משנה</a:t>
            </a:r>
            <a:r>
              <a:rPr lang="he-IL" dirty="0" smtClean="0">
                <a:cs typeface="David" pitchFamily="2" charset="-79"/>
              </a:rPr>
              <a:t> </a:t>
            </a:r>
            <a:r>
              <a:rPr lang="he-IL" dirty="0">
                <a:cs typeface="David" pitchFamily="2" charset="-79"/>
              </a:rPr>
              <a:t>(עיר: המוציא-לאור, שנה</a:t>
            </a:r>
            <a:r>
              <a:rPr lang="he-IL" dirty="0" smtClean="0">
                <a:cs typeface="David" pitchFamily="2" charset="-79"/>
              </a:rPr>
              <a:t>), </a:t>
            </a:r>
            <a:r>
              <a:rPr lang="he-IL" dirty="0">
                <a:cs typeface="David" pitchFamily="2" charset="-79"/>
              </a:rPr>
              <a:t>עמוד/ים.</a:t>
            </a:r>
          </a:p>
          <a:p>
            <a:pPr algn="r" rtl="1"/>
            <a:r>
              <a:rPr lang="he-IL" dirty="0" smtClean="0">
                <a:cs typeface="David" pitchFamily="2" charset="-79"/>
              </a:rPr>
              <a:t>לעתים יש לציין פרטים נוספים: שם המתרגם, מהדורה אם לא הראשונה, כרך. לעתים יש לציין פרטים חסרים כמו מו"ל לא ידוע.</a:t>
            </a:r>
            <a:endParaRPr lang="he-IL" dirty="0">
              <a:cs typeface="David" pitchFamily="2" charset="-79"/>
            </a:endParaRPr>
          </a:p>
          <a:p>
            <a:pPr algn="r" rtl="1"/>
            <a:r>
              <a:rPr lang="he-IL" dirty="0">
                <a:solidFill>
                  <a:schemeClr val="accent1"/>
                </a:solidFill>
                <a:cs typeface="David" pitchFamily="2" charset="-79"/>
              </a:rPr>
              <a:t>מאמר מכתב-עת</a:t>
            </a:r>
            <a:r>
              <a:rPr lang="he-IL" dirty="0">
                <a:cs typeface="David" pitchFamily="2" charset="-79"/>
              </a:rPr>
              <a:t>: </a:t>
            </a:r>
          </a:p>
          <a:p>
            <a:pPr algn="r" rtl="1">
              <a:buFont typeface="Wingdings" pitchFamily="2" charset="2"/>
              <a:buNone/>
            </a:pPr>
            <a:r>
              <a:rPr lang="he-IL" dirty="0">
                <a:cs typeface="David" pitchFamily="2" charset="-79"/>
              </a:rPr>
              <a:t>	שם המחבר בסדר רגיל, "כותרת </a:t>
            </a:r>
            <a:r>
              <a:rPr lang="he-IL" dirty="0" smtClean="0">
                <a:cs typeface="David" pitchFamily="2" charset="-79"/>
              </a:rPr>
              <a:t>המאמר," </a:t>
            </a:r>
            <a:r>
              <a:rPr lang="he-IL" i="1" dirty="0">
                <a:cs typeface="David" pitchFamily="2" charset="-79"/>
              </a:rPr>
              <a:t>כתב-העת</a:t>
            </a:r>
            <a:r>
              <a:rPr lang="he-IL" dirty="0">
                <a:cs typeface="David" pitchFamily="2" charset="-79"/>
              </a:rPr>
              <a:t>, כרך (תאריך), עמוד/ים. </a:t>
            </a:r>
          </a:p>
          <a:p>
            <a:pPr algn="r" rtl="1">
              <a:buFont typeface="Wingdings" pitchFamily="2" charset="2"/>
              <a:buNone/>
            </a:pPr>
            <a:endParaRPr lang="he-IL" dirty="0">
              <a:cs typeface="David" pitchFamily="2" charset="-79"/>
            </a:endParaRPr>
          </a:p>
          <a:p>
            <a:pPr algn="r" rtl="1">
              <a:buFont typeface="Wingdings" pitchFamily="2" charset="2"/>
              <a:buNone/>
            </a:pPr>
            <a:endParaRPr lang="he-IL" dirty="0">
              <a:cs typeface="David" pitchFamily="2" charset="-79"/>
            </a:endParaRPr>
          </a:p>
          <a:p>
            <a:pPr algn="r" rtl="1">
              <a:buFont typeface="Wingdings" pitchFamily="2" charset="2"/>
              <a:buNone/>
            </a:pPr>
            <a:endParaRPr lang="he-IL" dirty="0">
              <a:cs typeface="David" pitchFamily="2" charset="-79"/>
            </a:endParaRPr>
          </a:p>
          <a:p>
            <a:pPr algn="r" rtl="1"/>
            <a:endParaRPr lang="he-IL" dirty="0">
              <a:cs typeface="David" pitchFamily="2" charset="-79"/>
            </a:endParaRPr>
          </a:p>
          <a:p>
            <a:pPr algn="r" rtl="1"/>
            <a:endParaRPr lang="he-IL" dirty="0">
              <a:cs typeface="David" pitchFamily="2" charset="-79"/>
            </a:endParaRPr>
          </a:p>
          <a:p>
            <a:pPr algn="r" rtl="1">
              <a:buFont typeface="Wingdings" pitchFamily="2" charset="2"/>
              <a:buNone/>
            </a:pPr>
            <a:endParaRPr lang="he-IL" dirty="0">
              <a:cs typeface="David" pitchFamily="2" charset="-79"/>
            </a:endParaRPr>
          </a:p>
          <a:p>
            <a:pPr algn="r" rtl="1">
              <a:buFont typeface="Wingdings" pitchFamily="2" charset="2"/>
              <a:buNone/>
            </a:pPr>
            <a:endParaRPr lang="en-US" dirty="0">
              <a:cs typeface="David"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370013" y="301625"/>
            <a:ext cx="7313612" cy="823913"/>
          </a:xfrm>
        </p:spPr>
        <p:txBody>
          <a:bodyPr/>
          <a:lstStyle/>
          <a:p>
            <a:pPr algn="ctr"/>
            <a:r>
              <a:rPr lang="he-IL">
                <a:cs typeface="David" pitchFamily="2" charset="-79"/>
              </a:rPr>
              <a:t>שלבי עבודה </a:t>
            </a:r>
            <a:endParaRPr lang="en-US">
              <a:cs typeface="David" pitchFamily="2" charset="-79"/>
            </a:endParaRPr>
          </a:p>
        </p:txBody>
      </p:sp>
      <p:sp>
        <p:nvSpPr>
          <p:cNvPr id="28675" name="Rectangle 3"/>
          <p:cNvSpPr>
            <a:spLocks noGrp="1" noChangeArrowheads="1"/>
          </p:cNvSpPr>
          <p:nvPr>
            <p:ph type="body" idx="1"/>
          </p:nvPr>
        </p:nvSpPr>
        <p:spPr>
          <a:xfrm>
            <a:off x="323850" y="1700213"/>
            <a:ext cx="8569325" cy="5157787"/>
          </a:xfrm>
        </p:spPr>
        <p:txBody>
          <a:bodyPr/>
          <a:lstStyle/>
          <a:p>
            <a:pPr marL="0" indent="0" algn="r" rtl="1">
              <a:buNone/>
            </a:pPr>
            <a:endParaRPr lang="he-IL" sz="2500" dirty="0">
              <a:cs typeface="David" pitchFamily="2" charset="-79"/>
            </a:endParaRPr>
          </a:p>
          <a:p>
            <a:pPr algn="r" rtl="1"/>
            <a:r>
              <a:rPr lang="he-IL" sz="2500" dirty="0" smtClean="0">
                <a:cs typeface="David" pitchFamily="2" charset="-79"/>
              </a:rPr>
              <a:t>חשיבה על נושא </a:t>
            </a:r>
            <a:r>
              <a:rPr lang="he-IL" sz="2500" dirty="0">
                <a:cs typeface="David" pitchFamily="2" charset="-79"/>
              </a:rPr>
              <a:t>עבודה </a:t>
            </a:r>
            <a:r>
              <a:rPr lang="he-IL" sz="2500" dirty="0" smtClean="0">
                <a:cs typeface="David" pitchFamily="2" charset="-79"/>
              </a:rPr>
              <a:t>אפשרי וחיפוש </a:t>
            </a:r>
            <a:r>
              <a:rPr lang="he-IL" sz="2500" dirty="0">
                <a:cs typeface="David" pitchFamily="2" charset="-79"/>
              </a:rPr>
              <a:t>ראשוני של </a:t>
            </a:r>
            <a:r>
              <a:rPr lang="he-IL" sz="2500" dirty="0" smtClean="0">
                <a:cs typeface="David" pitchFamily="2" charset="-79"/>
              </a:rPr>
              <a:t>חומרים: </a:t>
            </a:r>
            <a:r>
              <a:rPr lang="he-IL" sz="3600" b="1" dirty="0" smtClean="0">
                <a:cs typeface="David" pitchFamily="2" charset="-79"/>
              </a:rPr>
              <a:t>קריאה, קריאה, קריאה</a:t>
            </a:r>
            <a:r>
              <a:rPr lang="he-IL" sz="3600" dirty="0" smtClean="0">
                <a:cs typeface="David" pitchFamily="2" charset="-79"/>
              </a:rPr>
              <a:t>!</a:t>
            </a:r>
          </a:p>
          <a:p>
            <a:pPr algn="r" rtl="1"/>
            <a:endParaRPr lang="he-IL" sz="2500" dirty="0">
              <a:cs typeface="David" pitchFamily="2" charset="-79"/>
            </a:endParaRPr>
          </a:p>
          <a:p>
            <a:pPr algn="r" rtl="1"/>
            <a:r>
              <a:rPr lang="he-IL" sz="2500" dirty="0" smtClean="0">
                <a:cs typeface="David" pitchFamily="2" charset="-79"/>
              </a:rPr>
              <a:t>שליחת דוא"ל ליועץ התכנית הכולל את הצגת הנושא, שאלת המחקר המרכזית וכמה </a:t>
            </a:r>
            <a:r>
              <a:rPr lang="he-IL" sz="2500" dirty="0">
                <a:cs typeface="David" pitchFamily="2" charset="-79"/>
              </a:rPr>
              <a:t>מקורות </a:t>
            </a:r>
            <a:r>
              <a:rPr lang="he-IL" sz="2500" dirty="0" smtClean="0">
                <a:cs typeface="David" pitchFamily="2" charset="-79"/>
              </a:rPr>
              <a:t>לדוגמה.</a:t>
            </a:r>
          </a:p>
          <a:p>
            <a:pPr algn="r" rtl="1"/>
            <a:endParaRPr lang="he-IL" sz="2500" dirty="0">
              <a:cs typeface="David" pitchFamily="2" charset="-79"/>
            </a:endParaRPr>
          </a:p>
          <a:p>
            <a:pPr algn="r" rtl="1"/>
            <a:r>
              <a:rPr lang="he-IL" sz="2500" dirty="0" smtClean="0">
                <a:cs typeface="David" pitchFamily="2" charset="-79"/>
              </a:rPr>
              <a:t>לאחר </a:t>
            </a:r>
            <a:r>
              <a:rPr lang="he-IL" sz="2500" b="1" dirty="0" smtClean="0">
                <a:cs typeface="David" pitchFamily="2" charset="-79"/>
              </a:rPr>
              <a:t>קבלת אישורו</a:t>
            </a:r>
            <a:r>
              <a:rPr lang="he-IL" sz="2500" dirty="0" smtClean="0">
                <a:cs typeface="David" pitchFamily="2" charset="-79"/>
              </a:rPr>
              <a:t> של היועץ, תחילת עבודה: איסוף מקורות וכתיבת טיוטה מגובשת של הצעת המחקר.</a:t>
            </a:r>
          </a:p>
          <a:p>
            <a:pPr algn="r" rtl="1"/>
            <a:endParaRPr lang="he-IL" sz="2500" dirty="0">
              <a:cs typeface="David" pitchFamily="2" charset="-79"/>
            </a:endParaRPr>
          </a:p>
          <a:p>
            <a:pPr algn="r" rtl="1"/>
            <a:r>
              <a:rPr lang="he-IL" sz="2500" dirty="0" smtClean="0">
                <a:cs typeface="David" pitchFamily="2" charset="-79"/>
              </a:rPr>
              <a:t>הגשת </a:t>
            </a:r>
            <a:r>
              <a:rPr lang="he-IL" sz="2500" dirty="0">
                <a:cs typeface="David" pitchFamily="2" charset="-79"/>
              </a:rPr>
              <a:t>עותק מודפס </a:t>
            </a:r>
            <a:r>
              <a:rPr lang="he-IL" sz="2500" dirty="0" smtClean="0">
                <a:cs typeface="David" pitchFamily="2" charset="-79"/>
              </a:rPr>
              <a:t>למזכירות התכנית</a:t>
            </a:r>
            <a:r>
              <a:rPr lang="he-IL" sz="2500" dirty="0">
                <a:cs typeface="David" pitchFamily="2" charset="-79"/>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1476375" y="765175"/>
            <a:ext cx="7239000" cy="1444625"/>
          </a:xfrm>
        </p:spPr>
        <p:txBody>
          <a:bodyPr/>
          <a:lstStyle/>
          <a:p>
            <a:pPr algn="ctr"/>
            <a:r>
              <a:rPr lang="he-IL">
                <a:cs typeface="David" pitchFamily="2" charset="-79"/>
              </a:rPr>
              <a:t>הנחיות לכתיבת עבודה וכלליה:</a:t>
            </a:r>
            <a:endParaRPr lang="en-US">
              <a:cs typeface="David" pitchFamily="2" charset="-79"/>
            </a:endParaRPr>
          </a:p>
        </p:txBody>
      </p:sp>
      <p:sp>
        <p:nvSpPr>
          <p:cNvPr id="45060" name="Rectangle 4"/>
          <p:cNvSpPr>
            <a:spLocks noGrp="1" noChangeArrowheads="1"/>
          </p:cNvSpPr>
          <p:nvPr>
            <p:ph type="subTitle" idx="1"/>
          </p:nvPr>
        </p:nvSpPr>
        <p:spPr>
          <a:xfrm>
            <a:off x="395288" y="2636838"/>
            <a:ext cx="8286750" cy="3960812"/>
          </a:xfrm>
        </p:spPr>
        <p:txBody>
          <a:bodyPr/>
          <a:lstStyle/>
          <a:p>
            <a:pPr algn="ctr"/>
            <a:r>
              <a:rPr lang="he-IL" sz="4800">
                <a:cs typeface="David" pitchFamily="2" charset="-79"/>
              </a:rPr>
              <a:t>המדריך לכתיבה בנושאי המזרח-התיכון ואפריקה של שמעון שמיר .</a:t>
            </a:r>
          </a:p>
          <a:p>
            <a:pPr algn="ctr"/>
            <a:r>
              <a:rPr lang="he-IL" sz="2000">
                <a:cs typeface="David" pitchFamily="2" charset="-79"/>
              </a:rPr>
              <a:t>(במהדורה מעודכנת מ-2003)</a:t>
            </a:r>
          </a:p>
          <a:p>
            <a:pPr algn="ctr"/>
            <a:endParaRPr lang="he-IL" sz="4400">
              <a:cs typeface="David" pitchFamily="2" charset="-79"/>
            </a:endParaRPr>
          </a:p>
          <a:p>
            <a:pPr algn="ctr"/>
            <a:r>
              <a:rPr lang="he-IL">
                <a:cs typeface="David" pitchFamily="2" charset="-79"/>
              </a:rPr>
              <a:t>הנחיות ודוגמאות לכללי הרישום של הערות שוליים ורשימה ביבליוגרפית: ע"ע 88-67. </a:t>
            </a:r>
            <a:endParaRPr lang="en-US">
              <a:cs typeface="David" pitchFamily="2" charset="-79"/>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ctrTitle"/>
          </p:nvPr>
        </p:nvSpPr>
        <p:spPr/>
        <p:txBody>
          <a:bodyPr/>
          <a:lstStyle/>
          <a:p>
            <a:pPr algn="ctr"/>
            <a:r>
              <a:rPr lang="he-IL" sz="5400">
                <a:effectLst>
                  <a:outerShdw blurRad="38100" dist="38100" dir="2700000" algn="tl">
                    <a:srgbClr val="C0C0C0"/>
                  </a:outerShdw>
                </a:effectLst>
                <a:cs typeface="David" pitchFamily="2" charset="-79"/>
              </a:rPr>
              <a:t>בהצלחה</a:t>
            </a:r>
            <a:endParaRPr lang="en-US" sz="5400">
              <a:effectLst>
                <a:outerShdw blurRad="38100" dist="38100" dir="2700000" algn="tl">
                  <a:srgbClr val="C0C0C0"/>
                </a:outerShdw>
              </a:effectLst>
              <a:cs typeface="David"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ctrTitle"/>
          </p:nvPr>
        </p:nvSpPr>
        <p:spPr>
          <a:xfrm>
            <a:off x="1403648" y="1124744"/>
            <a:ext cx="7239000" cy="1224137"/>
          </a:xfrm>
        </p:spPr>
        <p:txBody>
          <a:bodyPr/>
          <a:lstStyle/>
          <a:p>
            <a:pPr algn="ctr"/>
            <a:r>
              <a:rPr lang="he-IL" b="1" dirty="0" smtClean="0">
                <a:effectLst>
                  <a:outerShdw blurRad="38100" dist="38100" dir="2700000" algn="tl">
                    <a:srgbClr val="C0C0C0"/>
                  </a:outerShdw>
                </a:effectLst>
                <a:cs typeface="David" pitchFamily="2" charset="-79"/>
              </a:rPr>
              <a:t>כתובת דוא"ל יועץ התכנית לאישור ההצעה</a:t>
            </a:r>
            <a:endParaRPr lang="en-US" dirty="0">
              <a:cs typeface="David" pitchFamily="2" charset="-79"/>
            </a:endParaRPr>
          </a:p>
        </p:txBody>
      </p:sp>
      <p:sp>
        <p:nvSpPr>
          <p:cNvPr id="29701" name="Rectangle 5"/>
          <p:cNvSpPr>
            <a:spLocks noGrp="1" noChangeArrowheads="1"/>
          </p:cNvSpPr>
          <p:nvPr>
            <p:ph type="subTitle" idx="1"/>
          </p:nvPr>
        </p:nvSpPr>
        <p:spPr>
          <a:xfrm>
            <a:off x="1115616" y="2564904"/>
            <a:ext cx="7848872" cy="3527425"/>
          </a:xfrm>
        </p:spPr>
        <p:txBody>
          <a:bodyPr/>
          <a:lstStyle/>
          <a:p>
            <a:pPr algn="ctr"/>
            <a:endParaRPr lang="he-IL" sz="3200" b="1" dirty="0" smtClean="0">
              <a:cs typeface="David" pitchFamily="2" charset="-79"/>
            </a:endParaRPr>
          </a:p>
          <a:p>
            <a:pPr algn="ctr"/>
            <a:r>
              <a:rPr lang="he-IL" sz="3200" b="1" dirty="0" smtClean="0">
                <a:cs typeface="David" pitchFamily="2" charset="-79"/>
              </a:rPr>
              <a:t>מר חי </a:t>
            </a:r>
            <a:r>
              <a:rPr lang="he-IL" sz="3200" b="1" dirty="0" err="1" smtClean="0">
                <a:cs typeface="David" pitchFamily="2" charset="-79"/>
              </a:rPr>
              <a:t>ינרוג'אק</a:t>
            </a:r>
            <a:endParaRPr lang="he-IL" sz="3200" b="1" dirty="0">
              <a:cs typeface="David" pitchFamily="2" charset="-79"/>
            </a:endParaRPr>
          </a:p>
          <a:p>
            <a:pPr algn="ctr"/>
            <a:r>
              <a:rPr lang="es-ES" sz="3200" dirty="0" smtClean="0">
                <a:cs typeface="David" pitchFamily="2" charset="-79"/>
              </a:rPr>
              <a:t>hayeytan@yahoo.com</a:t>
            </a:r>
            <a:endParaRPr lang="he-IL" sz="3200" dirty="0" smtClean="0">
              <a:cs typeface="David" pitchFamily="2" charset="-79"/>
            </a:endParaRPr>
          </a:p>
          <a:p>
            <a:pPr algn="r" rtl="1"/>
            <a:r>
              <a:rPr lang="he-IL" sz="3200" dirty="0" smtClean="0">
                <a:cs typeface="David" pitchFamily="2" charset="-79"/>
              </a:rPr>
              <a:t>*</a:t>
            </a:r>
            <a:r>
              <a:rPr lang="en-US" sz="3200" dirty="0" smtClean="0">
                <a:cs typeface="David" pitchFamily="2" charset="-79"/>
              </a:rPr>
              <a:t> </a:t>
            </a:r>
            <a:r>
              <a:rPr lang="he-IL" sz="3200" dirty="0" smtClean="0">
                <a:cs typeface="David" pitchFamily="2" charset="-79"/>
              </a:rPr>
              <a:t>באתר התכנית </a:t>
            </a:r>
            <a:r>
              <a:rPr lang="he-IL" sz="3200" dirty="0">
                <a:cs typeface="David" pitchFamily="2" charset="-79"/>
              </a:rPr>
              <a:t>מצויות הנחיות מפורטות לכתיבת הצעת-מחקר.</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he-IL">
                <a:cs typeface="David" pitchFamily="2" charset="-79"/>
              </a:rPr>
              <a:t>מבנה הצעת-המחקר</a:t>
            </a:r>
            <a:endParaRPr lang="en-US">
              <a:cs typeface="David" pitchFamily="2" charset="-79"/>
            </a:endParaRPr>
          </a:p>
        </p:txBody>
      </p:sp>
      <p:sp>
        <p:nvSpPr>
          <p:cNvPr id="10243" name="Rectangle 3"/>
          <p:cNvSpPr>
            <a:spLocks noGrp="1" noChangeArrowheads="1"/>
          </p:cNvSpPr>
          <p:nvPr>
            <p:ph type="body" idx="1"/>
          </p:nvPr>
        </p:nvSpPr>
        <p:spPr>
          <a:xfrm>
            <a:off x="1370013" y="1628775"/>
            <a:ext cx="7313612" cy="4895850"/>
          </a:xfrm>
        </p:spPr>
        <p:txBody>
          <a:bodyPr/>
          <a:lstStyle/>
          <a:p>
            <a:pPr algn="r" rtl="1"/>
            <a:r>
              <a:rPr lang="he-IL" dirty="0" smtClean="0">
                <a:cs typeface="David" pitchFamily="2" charset="-79"/>
              </a:rPr>
              <a:t>עמוד </a:t>
            </a:r>
            <a:r>
              <a:rPr lang="he-IL" dirty="0">
                <a:cs typeface="David" pitchFamily="2" charset="-79"/>
              </a:rPr>
              <a:t>שער</a:t>
            </a:r>
          </a:p>
          <a:p>
            <a:pPr algn="r" rtl="1"/>
            <a:r>
              <a:rPr lang="he-IL" dirty="0">
                <a:cs typeface="David" pitchFamily="2" charset="-79"/>
              </a:rPr>
              <a:t>הגדרת הנושא ומיקומו במרחב </a:t>
            </a:r>
            <a:r>
              <a:rPr lang="he-IL" dirty="0" smtClean="0">
                <a:cs typeface="David" pitchFamily="2" charset="-79"/>
              </a:rPr>
              <a:t>ובזמן (כ-1 עמוד)</a:t>
            </a:r>
            <a:endParaRPr lang="he-IL" dirty="0">
              <a:cs typeface="David" pitchFamily="2" charset="-79"/>
            </a:endParaRPr>
          </a:p>
          <a:p>
            <a:pPr algn="r" rtl="1"/>
            <a:r>
              <a:rPr lang="he-IL" dirty="0">
                <a:cs typeface="David" pitchFamily="2" charset="-79"/>
              </a:rPr>
              <a:t>השיח המחקרי </a:t>
            </a:r>
            <a:r>
              <a:rPr lang="he-IL" dirty="0" smtClean="0">
                <a:cs typeface="David" pitchFamily="2" charset="-79"/>
              </a:rPr>
              <a:t>בנושא (כ-2 עמודים)</a:t>
            </a:r>
            <a:endParaRPr lang="he-IL" dirty="0">
              <a:cs typeface="David" pitchFamily="2" charset="-79"/>
            </a:endParaRPr>
          </a:p>
          <a:p>
            <a:pPr algn="r" rtl="1"/>
            <a:r>
              <a:rPr lang="he-IL" dirty="0">
                <a:cs typeface="David" pitchFamily="2" charset="-79"/>
              </a:rPr>
              <a:t>שאלות-חקר </a:t>
            </a:r>
            <a:r>
              <a:rPr lang="he-IL" dirty="0" smtClean="0">
                <a:cs typeface="David" pitchFamily="2" charset="-79"/>
              </a:rPr>
              <a:t>על בסיס הנחות-יסוד (כ-1 עמוד)</a:t>
            </a:r>
            <a:endParaRPr lang="he-IL" dirty="0">
              <a:cs typeface="David" pitchFamily="2" charset="-79"/>
            </a:endParaRPr>
          </a:p>
          <a:p>
            <a:pPr algn="r" rtl="1"/>
            <a:r>
              <a:rPr lang="he-IL" dirty="0">
                <a:cs typeface="David" pitchFamily="2" charset="-79"/>
              </a:rPr>
              <a:t>תשובות אפשריות </a:t>
            </a:r>
            <a:r>
              <a:rPr lang="he-IL" dirty="0" smtClean="0">
                <a:cs typeface="David" pitchFamily="2" charset="-79"/>
              </a:rPr>
              <a:t>לשאלות-החקר (כ-1 עמוד)</a:t>
            </a:r>
            <a:endParaRPr lang="he-IL" dirty="0">
              <a:cs typeface="David" pitchFamily="2" charset="-79"/>
            </a:endParaRPr>
          </a:p>
          <a:p>
            <a:pPr algn="r" rtl="1"/>
            <a:r>
              <a:rPr lang="he-IL" dirty="0" smtClean="0">
                <a:cs typeface="David" pitchFamily="2" charset="-79"/>
              </a:rPr>
              <a:t>תיאור סוגי מקורות-המחקר (כ-1 עמוד)</a:t>
            </a:r>
            <a:endParaRPr lang="he-IL" dirty="0">
              <a:cs typeface="David" pitchFamily="2" charset="-79"/>
            </a:endParaRPr>
          </a:p>
          <a:p>
            <a:pPr algn="r" rtl="1"/>
            <a:r>
              <a:rPr lang="he-IL" dirty="0">
                <a:cs typeface="David" pitchFamily="2" charset="-79"/>
              </a:rPr>
              <a:t>רשימה </a:t>
            </a:r>
            <a:r>
              <a:rPr lang="he-IL" dirty="0" smtClean="0">
                <a:cs typeface="David" pitchFamily="2" charset="-79"/>
              </a:rPr>
              <a:t>ביבליוגרפית (עד 3 עמודים)</a:t>
            </a:r>
          </a:p>
          <a:p>
            <a:pPr algn="r" rtl="1"/>
            <a:endParaRPr lang="he-IL" dirty="0">
              <a:cs typeface="David" pitchFamily="2" charset="-79"/>
            </a:endParaRPr>
          </a:p>
          <a:p>
            <a:pPr algn="r" rtl="1"/>
            <a:r>
              <a:rPr lang="he-IL" b="1" dirty="0">
                <a:cs typeface="David" pitchFamily="2" charset="-79"/>
              </a:rPr>
              <a:t>העבודה תכתב ברווח כפול בפונט </a:t>
            </a:r>
            <a:r>
              <a:rPr lang="en-US" b="1" dirty="0">
                <a:latin typeface="David" pitchFamily="34" charset="-79"/>
                <a:cs typeface="David" pitchFamily="34" charset="-79"/>
              </a:rPr>
              <a:t>David</a:t>
            </a:r>
            <a:r>
              <a:rPr lang="he-IL" b="1" dirty="0">
                <a:cs typeface="David" pitchFamily="2" charset="-79"/>
              </a:rPr>
              <a:t> 12</a:t>
            </a:r>
            <a:endParaRPr lang="en-US" dirty="0">
              <a:cs typeface="David" pitchFamily="2" charset="-79"/>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0013" y="301625"/>
            <a:ext cx="7313612" cy="1039143"/>
          </a:xfrm>
        </p:spPr>
        <p:txBody>
          <a:bodyPr/>
          <a:lstStyle/>
          <a:p>
            <a:pPr algn="ctr" rtl="1"/>
            <a:r>
              <a:rPr lang="he-IL" sz="3300" dirty="0" smtClean="0">
                <a:cs typeface="David" pitchFamily="2" charset="-79"/>
              </a:rPr>
              <a:t>  סעיף 1</a:t>
            </a:r>
            <a:br>
              <a:rPr lang="he-IL" sz="3300" dirty="0" smtClean="0">
                <a:cs typeface="David" pitchFamily="2" charset="-79"/>
              </a:rPr>
            </a:br>
            <a:r>
              <a:rPr lang="he-IL" sz="3300" dirty="0" smtClean="0">
                <a:cs typeface="David" pitchFamily="2" charset="-79"/>
              </a:rPr>
              <a:t>הגדרת </a:t>
            </a:r>
            <a:r>
              <a:rPr lang="he-IL" sz="3300" dirty="0">
                <a:cs typeface="David" pitchFamily="2" charset="-79"/>
              </a:rPr>
              <a:t>הנושא ומיקומו במרחב </a:t>
            </a:r>
            <a:r>
              <a:rPr lang="he-IL" sz="3300" dirty="0" smtClean="0">
                <a:cs typeface="David" pitchFamily="2" charset="-79"/>
              </a:rPr>
              <a:t>ובזמן (כ-1 עמ')</a:t>
            </a:r>
            <a:endParaRPr lang="en-US" sz="3300" dirty="0">
              <a:cs typeface="David" pitchFamily="2" charset="-79"/>
            </a:endParaRPr>
          </a:p>
        </p:txBody>
      </p:sp>
      <p:sp>
        <p:nvSpPr>
          <p:cNvPr id="11267" name="Rectangle 3"/>
          <p:cNvSpPr>
            <a:spLocks noGrp="1" noChangeArrowheads="1"/>
          </p:cNvSpPr>
          <p:nvPr>
            <p:ph type="body" idx="1"/>
          </p:nvPr>
        </p:nvSpPr>
        <p:spPr>
          <a:xfrm>
            <a:off x="1370013" y="1827213"/>
            <a:ext cx="7313612" cy="4554537"/>
          </a:xfrm>
        </p:spPr>
        <p:txBody>
          <a:bodyPr/>
          <a:lstStyle/>
          <a:p>
            <a:pPr algn="r" rtl="1"/>
            <a:r>
              <a:rPr lang="he-IL" dirty="0" smtClean="0">
                <a:cs typeface="David" pitchFamily="2" charset="-79"/>
              </a:rPr>
              <a:t>מהי התופעה המתוארת בעבודה (יצירת עניין)?</a:t>
            </a:r>
          </a:p>
          <a:p>
            <a:pPr algn="r" rtl="1"/>
            <a:r>
              <a:rPr lang="he-IL" dirty="0" smtClean="0">
                <a:cs typeface="David" pitchFamily="2" charset="-79"/>
              </a:rPr>
              <a:t> מהו </a:t>
            </a:r>
            <a:r>
              <a:rPr lang="he-IL" dirty="0">
                <a:cs typeface="David" pitchFamily="2" charset="-79"/>
              </a:rPr>
              <a:t>הסיפֵּר ההיסטורי (נרטיב) במסגרתו </a:t>
            </a:r>
            <a:r>
              <a:rPr lang="he-IL" dirty="0" smtClean="0">
                <a:cs typeface="David" pitchFamily="2" charset="-79"/>
              </a:rPr>
              <a:t>ממוקם המחקר </a:t>
            </a:r>
            <a:r>
              <a:rPr lang="he-IL" dirty="0">
                <a:cs typeface="David" pitchFamily="2" charset="-79"/>
              </a:rPr>
              <a:t>המוצע? </a:t>
            </a:r>
            <a:endParaRPr lang="he-IL" dirty="0" smtClean="0">
              <a:cs typeface="David" pitchFamily="2" charset="-79"/>
            </a:endParaRPr>
          </a:p>
          <a:p>
            <a:pPr algn="r" rtl="1"/>
            <a:r>
              <a:rPr lang="he-IL" dirty="0" smtClean="0">
                <a:cs typeface="David" pitchFamily="2" charset="-79"/>
              </a:rPr>
              <a:t>מהי שאלת המחקר העיקרית?</a:t>
            </a:r>
          </a:p>
          <a:p>
            <a:pPr algn="r" rtl="1"/>
            <a:r>
              <a:rPr lang="he-IL" dirty="0" smtClean="0">
                <a:cs typeface="David" pitchFamily="2" charset="-79"/>
              </a:rPr>
              <a:t>מהי הטענה המרכזית של המחקר בשלב זה (</a:t>
            </a:r>
            <a:r>
              <a:rPr lang="he-IL" dirty="0" err="1" smtClean="0">
                <a:cs typeface="David" pitchFamily="2" charset="-79"/>
              </a:rPr>
              <a:t>היפותיזה</a:t>
            </a:r>
            <a:r>
              <a:rPr lang="he-IL" dirty="0" smtClean="0">
                <a:cs typeface="David" pitchFamily="2" charset="-79"/>
              </a:rPr>
              <a:t>)?</a:t>
            </a:r>
            <a:endParaRPr lang="he-IL" dirty="0">
              <a:cs typeface="David" pitchFamily="2" charset="-79"/>
            </a:endParaRPr>
          </a:p>
          <a:p>
            <a:pPr algn="r" rtl="1"/>
            <a:r>
              <a:rPr lang="he-IL" dirty="0">
                <a:cs typeface="David" pitchFamily="2" charset="-79"/>
              </a:rPr>
              <a:t>מרחב: </a:t>
            </a:r>
            <a:r>
              <a:rPr lang="he-IL" dirty="0" smtClean="0">
                <a:cs typeface="David" pitchFamily="2" charset="-79"/>
              </a:rPr>
              <a:t>מהי הזירה הגיאוגרפית בה ת</a:t>
            </a:r>
            <a:r>
              <a:rPr lang="he-IL" dirty="0" smtClean="0">
                <a:cs typeface="David"/>
              </a:rPr>
              <a:t>ָ</a:t>
            </a:r>
            <a:r>
              <a:rPr lang="he-IL" dirty="0" smtClean="0">
                <a:cs typeface="David" pitchFamily="2" charset="-79"/>
              </a:rPr>
              <a:t>ח</a:t>
            </a:r>
            <a:r>
              <a:rPr lang="he-IL" dirty="0" smtClean="0">
                <a:cs typeface="David"/>
              </a:rPr>
              <a:t>וּ</a:t>
            </a:r>
            <a:r>
              <a:rPr lang="he-IL" dirty="0" smtClean="0">
                <a:cs typeface="David" pitchFamily="2" charset="-79"/>
              </a:rPr>
              <a:t>ם המחקר</a:t>
            </a:r>
            <a:r>
              <a:rPr lang="he-IL" dirty="0">
                <a:cs typeface="David" pitchFamily="2" charset="-79"/>
              </a:rPr>
              <a:t>? </a:t>
            </a:r>
          </a:p>
          <a:p>
            <a:pPr algn="r" rtl="1"/>
            <a:r>
              <a:rPr lang="he-IL" dirty="0">
                <a:cs typeface="David" pitchFamily="2" charset="-79"/>
              </a:rPr>
              <a:t>זמן: </a:t>
            </a:r>
            <a:r>
              <a:rPr lang="he-IL" dirty="0" smtClean="0">
                <a:cs typeface="David" pitchFamily="2" charset="-79"/>
              </a:rPr>
              <a:t>מהי </a:t>
            </a:r>
            <a:r>
              <a:rPr lang="he-IL" dirty="0">
                <a:cs typeface="David" pitchFamily="2" charset="-79"/>
              </a:rPr>
              <a:t>מסגרת הזמן של הדיון, ומדוע נבחרו נקודות ההתחלה והסיום המוצעות? </a:t>
            </a:r>
            <a:endParaRPr lang="en-US" dirty="0">
              <a:cs typeface="David" pitchFamily="2" charset="-79"/>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0013" y="301625"/>
            <a:ext cx="7313612" cy="751111"/>
          </a:xfrm>
        </p:spPr>
        <p:txBody>
          <a:bodyPr/>
          <a:lstStyle/>
          <a:p>
            <a:pPr algn="just" rtl="1"/>
            <a:r>
              <a:rPr lang="he-IL" sz="2400" b="1" dirty="0" smtClean="0"/>
              <a:t>תמורות במעמד </a:t>
            </a:r>
            <a:r>
              <a:rPr lang="he-IL" sz="2400" b="1" dirty="0"/>
              <a:t>משפחות האליטה הפלסטיניות בגדה המערבית: </a:t>
            </a:r>
            <a:r>
              <a:rPr lang="he-IL" sz="2400" b="1" dirty="0" smtClean="0"/>
              <a:t>משפחות </a:t>
            </a:r>
            <a:r>
              <a:rPr lang="he-IL" sz="2400" b="1" dirty="0"/>
              <a:t>אל-</a:t>
            </a:r>
            <a:r>
              <a:rPr lang="he-IL" sz="2400" b="1" dirty="0" err="1"/>
              <a:t>ג'עברי</a:t>
            </a:r>
            <a:r>
              <a:rPr lang="he-IL" sz="2400" b="1" dirty="0"/>
              <a:t> </a:t>
            </a:r>
            <a:r>
              <a:rPr lang="he-IL" sz="2400" b="1" dirty="0" smtClean="0"/>
              <a:t>ואל-מצרי</a:t>
            </a:r>
            <a:r>
              <a:rPr lang="he-IL" sz="2400" b="1" dirty="0"/>
              <a:t>, 1964–1978.</a:t>
            </a:r>
            <a:endParaRPr lang="he-IL" sz="2400" dirty="0"/>
          </a:p>
        </p:txBody>
      </p:sp>
      <p:sp>
        <p:nvSpPr>
          <p:cNvPr id="3" name="מציין מיקום תוכן 2"/>
          <p:cNvSpPr>
            <a:spLocks noGrp="1"/>
          </p:cNvSpPr>
          <p:nvPr>
            <p:ph idx="1"/>
          </p:nvPr>
        </p:nvSpPr>
        <p:spPr>
          <a:xfrm>
            <a:off x="1370013" y="1196752"/>
            <a:ext cx="7313612" cy="4745261"/>
          </a:xfrm>
        </p:spPr>
        <p:txBody>
          <a:bodyPr/>
          <a:lstStyle/>
          <a:p>
            <a:pPr algn="just" rtl="1"/>
            <a:r>
              <a:rPr lang="he-IL" sz="2000" b="1" u="sng" dirty="0" err="1"/>
              <a:t>הסיפר</a:t>
            </a:r>
            <a:r>
              <a:rPr lang="he-IL" sz="2000" b="1" u="sng" dirty="0"/>
              <a:t> ההיסטורי</a:t>
            </a:r>
            <a:r>
              <a:rPr lang="he-IL" sz="2000" dirty="0"/>
              <a:t>: בדומה לאליטות אחרות במזה"ת, התבססה האליטה החברתית-פוליטית של הגדה המערבית עד ראשית שנות ה- 70 של המאה ה- 20 על משפחות חשובות. </a:t>
            </a:r>
            <a:r>
              <a:rPr lang="he-IL" sz="2000" dirty="0" smtClean="0"/>
              <a:t>מראשית </a:t>
            </a:r>
            <a:r>
              <a:rPr lang="he-IL" sz="2000" dirty="0"/>
              <a:t>שנות ה- 50 ואילך הודחו ממעמדן הפוליטי האליטות המשפחתיות ששלטו בסוריה, מצרים ועיראק באמצעות הפיכות צבאיות. לעומת זאת, בגדה התחולל תהליך שינוי הדרגתי שהפך את ההרכב החברתי של האליטה למגוון יותר רק בשנות ה- 70. מספר תהליכים עיקריים תרמו לכך. ב- 1964 הוקם אש"ף שרבים מאנשיו היו נציגי שכבת משכילים חדשה. הכיבוש הישראלי של הגדה ב- 1967 חידד את הזהות הפלסטינית, הגביר את המודעות הפוליטית והוביל לחיזוק התמיכה באש"ף. בה בעת החלו לפעול תהליכים חברתיים-כלכליים עמוקים: קשירת כלכלת הגדה לכלכלת ישראל הביאה להעלאת רמת ההכנסות בגדה; ענף החקלאות נחלש והחלה התבססות של כוח העבודה על עבודת פועלים; </a:t>
            </a:r>
            <a:r>
              <a:rPr lang="he-IL" sz="2000" dirty="0" smtClean="0"/>
              <a:t>והשיפור </a:t>
            </a:r>
            <a:r>
              <a:rPr lang="he-IL" sz="2000" dirty="0"/>
              <a:t>הכלכלי ופתיחת אוניברסיטאות במחצית השנייה של שנות ה- 70 חיזקו את מגמת התפשטות ההשכלה. באביב 1976 נערכו בגדה בחירות עירוניות הנתפשות בשיח המחקרי כקו פרשת המים. אירוע, שסימן את הבשלת תהליכי השינוי ואת שקיעת מעמדה של אליטת המשפחות, נוכח עלייתם של מנהיגים צעירים, משכילים ובעלי סדר יום לאומי.</a:t>
            </a:r>
          </a:p>
        </p:txBody>
      </p:sp>
    </p:spTree>
    <p:extLst>
      <p:ext uri="{BB962C8B-B14F-4D97-AF65-F5344CB8AC3E}">
        <p14:creationId xmlns:p14="http://schemas.microsoft.com/office/powerpoint/2010/main" val="734412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863544" y="1484784"/>
            <a:ext cx="7776864" cy="4832092"/>
          </a:xfrm>
          <a:prstGeom prst="rect">
            <a:avLst/>
          </a:prstGeom>
        </p:spPr>
        <p:txBody>
          <a:bodyPr wrap="square">
            <a:spAutoFit/>
          </a:bodyPr>
          <a:lstStyle/>
          <a:p>
            <a:pPr algn="just" rtl="1"/>
            <a:r>
              <a:rPr lang="he-IL" dirty="0" smtClean="0"/>
              <a:t>המחקר </a:t>
            </a:r>
            <a:r>
              <a:rPr lang="he-IL" dirty="0"/>
              <a:t>המוצע </a:t>
            </a:r>
            <a:r>
              <a:rPr lang="he-IL" dirty="0" smtClean="0"/>
              <a:t>מבקש לבחון את התפישה הרווחת באשר לשינויים באליטת הגדה על ידי בחינת התמודדותן של </a:t>
            </a:r>
            <a:r>
              <a:rPr lang="he-IL" dirty="0"/>
              <a:t>שתי משפחות </a:t>
            </a:r>
            <a:r>
              <a:rPr lang="he-IL" dirty="0" smtClean="0"/>
              <a:t>אליטה </a:t>
            </a:r>
            <a:r>
              <a:rPr lang="he-IL" dirty="0"/>
              <a:t>- אל-ג'עברי מחברון, ואל-מצרי משכם - עם תהליכי השינוי שהתחוללו </a:t>
            </a:r>
            <a:r>
              <a:rPr lang="he-IL" dirty="0" smtClean="0"/>
              <a:t>בתקופה הנידונה.</a:t>
            </a:r>
          </a:p>
          <a:p>
            <a:pPr algn="just" rtl="1"/>
            <a:endParaRPr lang="he-IL" dirty="0"/>
          </a:p>
          <a:p>
            <a:pPr algn="just" rtl="1"/>
            <a:r>
              <a:rPr lang="he-IL" dirty="0" smtClean="0"/>
              <a:t> </a:t>
            </a:r>
            <a:r>
              <a:rPr lang="he-IL" dirty="0"/>
              <a:t>שאלת המחקר המרכזית היא: כיצד התמודדו שתי המשפחות עם אתגרי התקופה, ומה ניתן ללמוד מהתמודדות זו ומתוצאותיה על התהליכים </a:t>
            </a:r>
            <a:r>
              <a:rPr lang="he-IL" dirty="0" smtClean="0"/>
              <a:t>שהתרחשו </a:t>
            </a:r>
            <a:r>
              <a:rPr lang="he-IL" dirty="0"/>
              <a:t>בגדה </a:t>
            </a:r>
            <a:r>
              <a:rPr lang="he-IL" dirty="0" smtClean="0"/>
              <a:t>בכלל </a:t>
            </a:r>
            <a:r>
              <a:rPr lang="he-IL" dirty="0"/>
              <a:t>ובאליטה שלה בפרט? </a:t>
            </a:r>
            <a:endParaRPr lang="he-IL" dirty="0" smtClean="0"/>
          </a:p>
          <a:p>
            <a:pPr algn="just" rtl="1"/>
            <a:endParaRPr lang="he-IL" dirty="0"/>
          </a:p>
          <a:p>
            <a:pPr algn="just" rtl="1"/>
            <a:r>
              <a:rPr lang="he-IL" dirty="0" smtClean="0">
                <a:solidFill>
                  <a:srgbClr val="FF0000"/>
                </a:solidFill>
              </a:rPr>
              <a:t>*"משפחה"</a:t>
            </a:r>
            <a:endParaRPr lang="he-IL" dirty="0">
              <a:solidFill>
                <a:srgbClr val="FF0000"/>
              </a:solidFill>
            </a:endParaRPr>
          </a:p>
        </p:txBody>
      </p:sp>
      <p:sp>
        <p:nvSpPr>
          <p:cNvPr id="8" name="כותרת 7"/>
          <p:cNvSpPr>
            <a:spLocks noGrp="1"/>
          </p:cNvSpPr>
          <p:nvPr>
            <p:ph type="title" idx="4294967295"/>
          </p:nvPr>
        </p:nvSpPr>
        <p:spPr>
          <a:xfrm>
            <a:off x="1830388" y="301625"/>
            <a:ext cx="7313612" cy="534988"/>
          </a:xfrm>
        </p:spPr>
        <p:txBody>
          <a:bodyPr/>
          <a:lstStyle/>
          <a:p>
            <a:pPr algn="r" rtl="1"/>
            <a:r>
              <a:rPr lang="he-IL" sz="3200" b="1" u="sng" dirty="0">
                <a:solidFill>
                  <a:schemeClr val="tx1"/>
                </a:solidFill>
              </a:rPr>
              <a:t>הצגת המחקר ושאלת המחקר המרכזית</a:t>
            </a:r>
            <a:r>
              <a:rPr lang="he-IL" sz="3200" dirty="0">
                <a:solidFill>
                  <a:schemeClr val="tx1"/>
                </a:solidFill>
              </a:rPr>
              <a:t>:</a:t>
            </a:r>
          </a:p>
        </p:txBody>
      </p:sp>
    </p:spTree>
    <p:extLst>
      <p:ext uri="{BB962C8B-B14F-4D97-AF65-F5344CB8AC3E}">
        <p14:creationId xmlns:p14="http://schemas.microsoft.com/office/powerpoint/2010/main" val="274100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a:xfrm>
            <a:off x="1370013" y="301625"/>
            <a:ext cx="7313612" cy="535087"/>
          </a:xfrm>
        </p:spPr>
        <p:txBody>
          <a:bodyPr/>
          <a:lstStyle/>
          <a:p>
            <a:pPr algn="ctr" rtl="1"/>
            <a:r>
              <a:rPr lang="he-IL" b="1" u="sng" dirty="0" smtClean="0">
                <a:solidFill>
                  <a:schemeClr val="tx1"/>
                </a:solidFill>
              </a:rPr>
              <a:t>הטענה המרכזית</a:t>
            </a:r>
            <a:endParaRPr lang="he-IL" b="1" u="sng" dirty="0">
              <a:solidFill>
                <a:schemeClr val="tx1"/>
              </a:solidFill>
            </a:endParaRPr>
          </a:p>
        </p:txBody>
      </p:sp>
      <p:sp>
        <p:nvSpPr>
          <p:cNvPr id="5" name="מציין מיקום תוכן 4"/>
          <p:cNvSpPr>
            <a:spLocks noGrp="1"/>
          </p:cNvSpPr>
          <p:nvPr>
            <p:ph idx="1"/>
          </p:nvPr>
        </p:nvSpPr>
        <p:spPr>
          <a:xfrm>
            <a:off x="1187624" y="1628800"/>
            <a:ext cx="7496001" cy="5184576"/>
          </a:xfrm>
        </p:spPr>
        <p:txBody>
          <a:bodyPr/>
          <a:lstStyle/>
          <a:p>
            <a:pPr marL="0" indent="0" algn="just" rtl="1">
              <a:buNone/>
            </a:pPr>
            <a:r>
              <a:rPr lang="he-IL" sz="2700" dirty="0" smtClean="0"/>
              <a:t>המחקר </a:t>
            </a:r>
            <a:r>
              <a:rPr lang="he-IL" sz="2700" dirty="0"/>
              <a:t>המוצע </a:t>
            </a:r>
            <a:r>
              <a:rPr lang="he-IL" sz="2700" dirty="0" smtClean="0"/>
              <a:t>טוען שהשינויים </a:t>
            </a:r>
            <a:r>
              <a:rPr lang="he-IL" sz="2700" dirty="0"/>
              <a:t>שחלו במעמד שתי המשפחות לא היו זהים. כל משפחה חוותה תהליך אחר שהושפע מהמבנה הארגוני, המטרות והאסטרטגיה </a:t>
            </a:r>
            <a:r>
              <a:rPr lang="he-IL" sz="2700" dirty="0" smtClean="0"/>
              <a:t>של כל </a:t>
            </a:r>
            <a:r>
              <a:rPr lang="he-IL" sz="2700" dirty="0"/>
              <a:t>אחת </a:t>
            </a:r>
            <a:r>
              <a:rPr lang="he-IL" sz="2700" dirty="0" smtClean="0"/>
              <a:t>מהן כמו גם מהשפעת </a:t>
            </a:r>
            <a:r>
              <a:rPr lang="he-IL" sz="2700" dirty="0"/>
              <a:t>ההקשר המקומי של חברון או שכם על המאפיינים והעוצמה בה הורגשו התמורות </a:t>
            </a:r>
            <a:r>
              <a:rPr lang="he-IL" sz="2700" dirty="0" smtClean="0"/>
              <a:t>השונות </a:t>
            </a:r>
            <a:r>
              <a:rPr lang="he-IL" sz="2700" dirty="0"/>
              <a:t>שחלו בגדה מ-1964. </a:t>
            </a:r>
            <a:r>
              <a:rPr lang="he-IL" sz="2700" dirty="0" smtClean="0"/>
              <a:t>בסופה </a:t>
            </a:r>
            <a:r>
              <a:rPr lang="he-IL" sz="2700" dirty="0"/>
              <a:t>של התקופה הצליחה משפחת אל-מצרי לשמר חלק ניכר ממעמדה בעוד </a:t>
            </a:r>
            <a:r>
              <a:rPr lang="he-IL" sz="2700" dirty="0" smtClean="0"/>
              <a:t>שמעמד משפחת </a:t>
            </a:r>
            <a:r>
              <a:rPr lang="he-IL" sz="2700" dirty="0"/>
              <a:t>אל-</a:t>
            </a:r>
            <a:r>
              <a:rPr lang="he-IL" sz="2700" dirty="0" err="1"/>
              <a:t>ג'עברי</a:t>
            </a:r>
            <a:r>
              <a:rPr lang="he-IL" sz="2700" dirty="0"/>
              <a:t> נשחק </a:t>
            </a:r>
            <a:r>
              <a:rPr lang="he-IL" sz="2700" dirty="0" smtClean="0"/>
              <a:t>משמעותית. מכאן נובע שהמסקנה </a:t>
            </a:r>
            <a:r>
              <a:rPr lang="he-IL" sz="2700" dirty="0"/>
              <a:t>הרווחת </a:t>
            </a:r>
            <a:r>
              <a:rPr lang="he-IL" sz="2700" dirty="0" smtClean="0"/>
              <a:t>בשיח </a:t>
            </a:r>
            <a:r>
              <a:rPr lang="he-IL" sz="2700" dirty="0"/>
              <a:t>המחקרי </a:t>
            </a:r>
            <a:r>
              <a:rPr lang="he-IL" sz="2700" dirty="0" smtClean="0"/>
              <a:t>כלפי </a:t>
            </a:r>
            <a:r>
              <a:rPr lang="he-IL" sz="2700" dirty="0"/>
              <a:t>שקיעת </a:t>
            </a:r>
            <a:r>
              <a:rPr lang="he-IL" sz="2700" dirty="0" smtClean="0"/>
              <a:t>המשפחות כוללנית מדי ואיננה </a:t>
            </a:r>
            <a:r>
              <a:rPr lang="he-IL" sz="2700" dirty="0"/>
              <a:t>משקפת נכונה את מורכבות התהליכים שפקדו את אוכלוסיית הגדה בכלל ואת האליטה שלה בפרט.</a:t>
            </a:r>
          </a:p>
          <a:p>
            <a:pPr algn="just" rtl="1"/>
            <a:endParaRPr lang="he-IL" dirty="0"/>
          </a:p>
        </p:txBody>
      </p:sp>
    </p:spTree>
    <p:extLst>
      <p:ext uri="{BB962C8B-B14F-4D97-AF65-F5344CB8AC3E}">
        <p14:creationId xmlns:p14="http://schemas.microsoft.com/office/powerpoint/2010/main" val="1215630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2051</TotalTime>
  <Words>2116</Words>
  <Application>Microsoft Office PowerPoint</Application>
  <PresentationFormat>‫הצגה על המסך (4:3)</PresentationFormat>
  <Paragraphs>239</Paragraphs>
  <Slides>31</Slides>
  <Notes>10</Notes>
  <HiddenSlides>0</HiddenSlides>
  <MMClips>0</MMClips>
  <ScaleCrop>false</ScaleCrop>
  <HeadingPairs>
    <vt:vector size="4" baseType="variant">
      <vt:variant>
        <vt:lpstr>ערכת נושא</vt:lpstr>
      </vt:variant>
      <vt:variant>
        <vt:i4>1</vt:i4>
      </vt:variant>
      <vt:variant>
        <vt:lpstr>כותרות שקופיות</vt:lpstr>
      </vt:variant>
      <vt:variant>
        <vt:i4>31</vt:i4>
      </vt:variant>
    </vt:vector>
  </HeadingPairs>
  <TitlesOfParts>
    <vt:vector size="32" baseType="lpstr">
      <vt:lpstr>Eclipse</vt:lpstr>
      <vt:lpstr>הנחיות להגשת פרויקט גמר (הצעת-מחקר)</vt:lpstr>
      <vt:lpstr>מהי הצעת-מחקר ?</vt:lpstr>
      <vt:lpstr>שלבי עבודה </vt:lpstr>
      <vt:lpstr>כתובת דוא"ל יועץ התכנית לאישור ההצעה</vt:lpstr>
      <vt:lpstr>מבנה הצעת-המחקר</vt:lpstr>
      <vt:lpstr>  סעיף 1 הגדרת הנושא ומיקומו במרחב ובזמן (כ-1 עמ')</vt:lpstr>
      <vt:lpstr>תמורות במעמד משפחות האליטה הפלסטיניות בגדה המערבית: משפחות אל-ג'עברי ואל-מצרי, 1964–1978.</vt:lpstr>
      <vt:lpstr>הצגת המחקר ושאלת המחקר המרכזית:</vt:lpstr>
      <vt:lpstr>הטענה המרכזית</vt:lpstr>
      <vt:lpstr>הגדרת מרחב וזמן</vt:lpstr>
      <vt:lpstr>מרחב וזמן - המשך</vt:lpstr>
      <vt:lpstr>סעיף 2 השיח המחקרי בנושא (כ-2 עמודים)</vt:lpstr>
      <vt:lpstr>סעיף 3 שאלות-חקר והנחות-יסוד (כ-1 עמוד)</vt:lpstr>
      <vt:lpstr>שאלות חקר והנחות יסוד</vt:lpstr>
      <vt:lpstr>מצגת של PowerPoint</vt:lpstr>
      <vt:lpstr>שאלות חקר נוספות</vt:lpstr>
      <vt:lpstr>סעיף 4 תשובות אפשריות לשאלות-החקר (כ-1 עמוד)</vt:lpstr>
      <vt:lpstr> דוגמה (המספרים בהתאם לשאלות החקר)</vt:lpstr>
      <vt:lpstr> סעיף 5 מקורות המחקר (כ-1 עמוד)</vt:lpstr>
      <vt:lpstr>מקורות המחקר -דוגמה</vt:lpstr>
      <vt:lpstr>מצגת של PowerPoint</vt:lpstr>
      <vt:lpstr>סעיף 6 רשימה ביבליוגרפית (עד 3 עמודים)</vt:lpstr>
      <vt:lpstr>חיפוש אחר מקורות-מחקר</vt:lpstr>
      <vt:lpstr>קריאת מקורות </vt:lpstr>
      <vt:lpstr>שימוש מושכל במקורות</vt:lpstr>
      <vt:lpstr>רישום מקורות</vt:lpstr>
      <vt:lpstr>רישום מקור ברשימה ביבליוגרפית (1)</vt:lpstr>
      <vt:lpstr>רישום מקור ברשימה ביבליוגרפית (2)</vt:lpstr>
      <vt:lpstr>רישום מקור בהערת-שוליים  (סימוכין, מראה-מקום)  </vt:lpstr>
      <vt:lpstr>הנחיות לכתיבת עבודה וכלליה:</vt:lpstr>
      <vt:lpstr>בהצלחה</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הנחיות להגשת פרויקט גמר (הצעת-מחקר)</dc:title>
  <dc:creator>Ronen Louvton</dc:creator>
  <cp:lastModifiedBy>Miri Shefer-Mossensohn</cp:lastModifiedBy>
  <cp:revision>162</cp:revision>
  <dcterms:created xsi:type="dcterms:W3CDTF">2010-06-12T18:47:58Z</dcterms:created>
  <dcterms:modified xsi:type="dcterms:W3CDTF">2016-10-05T17:19:03Z</dcterms:modified>
</cp:coreProperties>
</file>